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36"/>
  </p:notesMasterIdLst>
  <p:sldIdLst>
    <p:sldId id="256" r:id="rId6"/>
    <p:sldId id="408" r:id="rId7"/>
    <p:sldId id="365" r:id="rId8"/>
    <p:sldId id="320" r:id="rId9"/>
    <p:sldId id="432" r:id="rId10"/>
    <p:sldId id="409" r:id="rId11"/>
    <p:sldId id="433" r:id="rId12"/>
    <p:sldId id="410" r:id="rId13"/>
    <p:sldId id="411" r:id="rId14"/>
    <p:sldId id="412" r:id="rId15"/>
    <p:sldId id="414" r:id="rId16"/>
    <p:sldId id="415" r:id="rId17"/>
    <p:sldId id="417" r:id="rId18"/>
    <p:sldId id="434" r:id="rId19"/>
    <p:sldId id="430" r:id="rId20"/>
    <p:sldId id="314" r:id="rId21"/>
    <p:sldId id="431" r:id="rId22"/>
    <p:sldId id="416" r:id="rId23"/>
    <p:sldId id="424" r:id="rId24"/>
    <p:sldId id="419" r:id="rId25"/>
    <p:sldId id="420" r:id="rId26"/>
    <p:sldId id="426" r:id="rId27"/>
    <p:sldId id="421" r:id="rId28"/>
    <p:sldId id="427" r:id="rId29"/>
    <p:sldId id="428" r:id="rId30"/>
    <p:sldId id="429" r:id="rId31"/>
    <p:sldId id="422" r:id="rId32"/>
    <p:sldId id="423" r:id="rId33"/>
    <p:sldId id="261" r:id="rId34"/>
    <p:sldId id="340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88746" autoAdjust="0"/>
  </p:normalViewPr>
  <p:slideViewPr>
    <p:cSldViewPr snapToGrid="0">
      <p:cViewPr varScale="1">
        <p:scale>
          <a:sx n="56" d="100"/>
          <a:sy n="56" d="100"/>
        </p:scale>
        <p:origin x="10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media/image1.png>
</file>

<file path=ppt/media/image10.jpe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10/21/2025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8634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6D3E2-B3C2-3C96-0698-3D002022B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558EC3-DF45-CC2D-BE96-1E567ABC5F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C27357-2AC9-6071-A8AB-1363FCE933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187AF-5BE7-61FF-703D-FAF3610062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451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D12DB9-D90E-D61C-0A5D-06619539D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4D0C20-3389-F72F-C5F0-1C0A7DE2D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FC2515-DFAF-DF2E-E02B-5D47B460F4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DFFF8-37C7-DB1B-FE98-729F8CACB8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2272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DCF11B-0032-001E-0BE8-45DA92E6C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FAF897-D17A-2B09-9484-25AFC43AB5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C0EA6E-6F38-ABA1-7083-167EFC5888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4143C3-8711-61D5-3A08-627091250E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6007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5A2D7-4D90-0C80-273E-2C5B52CA7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059656-40FA-257E-52C9-8AFA0CFE28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D6064A-1961-230B-B7F3-79E287A2B2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SIF = singularity image file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FB928C-413A-0102-62B7-B2E063F9A0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40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581AF-D841-43F1-4A5E-C8F32C5DB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F7A524-D373-D582-733A-2668E5BEBB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61DE24-A2AD-69D0-4981-070CC2A328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SIF = singularity image file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14039-34C1-126A-85BA-2EFF083DA4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187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BB2C2-6A2C-FA81-2F17-1924EB75D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2C1BCC-2B55-31AB-61CB-48E399BD15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3CCBD6-356C-EC0F-CF24-28FF4E6ACE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SIF = singularity image file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3ABCF-7B0D-7007-E309-A8B7264CC1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757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SIF = singularity image file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6512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508C14-849A-7AF6-5037-30EE85430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186F22-6988-5A12-C59C-FF2D229BCF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27903-2D09-8B61-9C4A-9F0E3BDD48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92708C-4D9B-9F63-7562-ED83F3004C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505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68C2E-D25D-6883-05B6-29E515A51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79C0BE-284A-9CD1-0C5D-887245A241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687CA0-E8C0-37A6-E1DC-11BB3DEEFF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labels, environment variables, or definition file info.</a:t>
            </a:r>
          </a:p>
          <a:p>
            <a:r>
              <a:rPr lang="en-US" dirty="0"/>
              <a:t>Good way to verify if the image has CUDA/GPU, Python,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140B2A-DBBB-0681-E046-58F1A2C457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5704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EDD1C-ACE2-9FC4-25FB-E1A2BD806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70D6C7-E176-B66E-149F-3C6C9DEE3F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6C7A8B-6B6C-C1D7-11BF-B99A8F943B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labels, environment variables, or definition file info.</a:t>
            </a:r>
          </a:p>
          <a:p>
            <a:r>
              <a:rPr lang="en-US" dirty="0"/>
              <a:t>Good way to verify if the image has CUDA/GPU, Python,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CB059-6489-289A-F015-A3D4512477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862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532E89-02E9-C743-23A9-AF4121047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06CD2-A677-6126-B047-84BFCD0475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7F7A59-026B-5ED6-5EC4-B18F0209CB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CECD24-37C9-62AA-3A88-A634DFF8AC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5130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B2604-1C3C-0560-EB1F-1E8764650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231E8D-3DB5-23FE-7998-08BE2C0768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612A32-4566-4032-B9C4-63EA4F6114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ED94ED-41F9-A466-C165-4E76B7DD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1698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3B207D-149B-7E35-B090-F6FEE4B86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EC25C0-589B-F298-82CF-B83C314766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4F382B-25D7-F63C-B7E8-5DECBFC3B2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SIF = singularity image file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F4C6A9-6A23-FEE7-7461-0CFA2C8BED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581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30DF8-071B-8236-7092-C9CC9980B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5A1C68-AF2E-28C0-59D4-6BEBE50F95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80753C-3DED-0BC0-431F-7C9508C4D4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FAF4FE-C36C-48B6-5652-966A8055FB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1782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77446-181C-02A8-9DF2-E2258384B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B5843C-C39B-B104-595D-DBB0B85F5A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563FF7-339F-B0B5-729C-97791D1CA1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labels, environment variables, or definition file info.</a:t>
            </a:r>
          </a:p>
          <a:p>
            <a:r>
              <a:rPr lang="en-US" dirty="0"/>
              <a:t>Good way to verify if the image has CUDA/GPU, Python,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A219D0-A3F3-156E-AE23-D2451C4AF3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610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4AED53-4B95-C837-9E0E-ADE1FBE9D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57155B-97F5-64E2-8E26-97A176F06F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6A3347-71A1-B659-15B9-C763150C04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5234BD-F301-F4A4-F694-AA7FFD9617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6752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98EF4-F784-9D85-901A-EA4F8DE0D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32FB3E-C40C-D800-017B-18B9DD26BD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5E210A-8EEE-7D48-2D14-96A94A10E2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455EEB-DBB5-8CB0-14A2-6EF4280448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423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64143-E8EE-BE92-D81E-61187D838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5065DC-BDD4-DACB-EC43-4BCA125A13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65EC1A-0DBF-E315-90F7-1036CDC9D9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0D1218-8232-DC2F-94EB-E2F0CA5049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7029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C20F6A-E77A-2E6B-BF77-2DD5284BC2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8F61AB-A206-3155-E331-C30ECAAC4F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D62704-7D6A-AD76-DBD5-56BBBF251E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353CDA-0233-8C7B-954E-E5E3925036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6188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Before we jump in, a quick shoutout to our awesome </a:t>
            </a:r>
            <a:r>
              <a:rPr lang="en-US" b="1"/>
              <a:t>User Support Team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E6FC-C58D-CA46-93FA-98E1AAB1BA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08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4470D-4C2B-8C31-6E8D-A0B598F0D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673600-B5FB-53D8-C038-A188915DA7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96A0FC-8AB3-532B-B770-801311AFBF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5720A-E5F2-784C-58E9-63ADA3866C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05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991D19-6ED2-2425-2067-9AEC7EA96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10453F-C6D2-5DDD-0A12-CD38FCF497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1C0771-8705-840C-9045-5C775E3D4D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CD161-BE3C-7398-89E0-FE270812B6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86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FD19F5-5152-EEA0-7461-22A5E8F23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4DA0D2-6C20-A073-96BF-FB821827AD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99357C-525A-343D-1241-4C37B0DEA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B6D39-3843-2CF0-1A62-3A318E994B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886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9E1AD-E44B-AAB0-F3DF-79192DC50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448295-EB35-976B-6C03-624D0438A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3EC477-7FF1-A08E-D341-B88317CB85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Lightweight compared to Virtual Machines (VMs) as they don’t require a full guest OS.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01961E-E2E8-D608-2A7C-454DC8C43A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930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A8225-A94A-290B-5177-5ECA756F5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0F5306-04E6-346D-625A-CEA3C7DF56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A5308A-FEC3-95D1-9EF2-032CFFA81B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01EE61-5E5A-15F7-AE04-373DFA4FB3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423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2/27/25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atalog.ngc.nvidia.com/search?filters=resourceType%7CCollection%7Ccollection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://www.colorado.edu/rc" TargetMode="External"/><Relationship Id="rId7" Type="http://schemas.openxmlformats.org/officeDocument/2006/relationships/hyperlink" Target="https://github.com/ResearchComputing/applied_containerization_for_ml_short_cours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jpg"/><Relationship Id="rId5" Type="http://schemas.openxmlformats.org/officeDocument/2006/relationships/image" Target="../media/image6.jpg"/><Relationship Id="rId10" Type="http://schemas.openxmlformats.org/officeDocument/2006/relationships/image" Target="../media/image11.jpg"/><Relationship Id="rId4" Type="http://schemas.openxmlformats.org/officeDocument/2006/relationships/image" Target="../media/image5.jpg"/><Relationship Id="rId9" Type="http://schemas.openxmlformats.org/officeDocument/2006/relationships/image" Target="../media/image10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5592" y="4780697"/>
            <a:ext cx="10539171" cy="1024268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Applied Containerization for Machine Learning in HPC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9C5CF5-3F15-6D6E-E0AA-69B0FF72A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6F98A-E78D-9123-7D00-30007E1BE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Key Components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62C5688-2A81-4945-DF78-F476DB60D40D}"/>
              </a:ext>
            </a:extLst>
          </p:cNvPr>
          <p:cNvSpPr txBox="1">
            <a:spLocks/>
          </p:cNvSpPr>
          <p:nvPr/>
        </p:nvSpPr>
        <p:spPr>
          <a:xfrm>
            <a:off x="980440" y="1797925"/>
            <a:ext cx="9565640" cy="3546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dirty="0"/>
              <a:t>Container Images</a:t>
            </a:r>
          </a:p>
          <a:p>
            <a:pPr lvl="1"/>
            <a:r>
              <a:rPr lang="en-US" dirty="0"/>
              <a:t>Read-only templates used to create containers.</a:t>
            </a:r>
          </a:p>
          <a:p>
            <a:pPr lvl="1"/>
            <a:r>
              <a:rPr lang="en-US" dirty="0"/>
              <a:t>Contain application code, libraries, dependencies, and metadata.</a:t>
            </a:r>
          </a:p>
          <a:p>
            <a:pPr lvl="1"/>
            <a:r>
              <a:rPr lang="en-US" dirty="0"/>
              <a:t>Examples: Docker Hub images, SIF files (</a:t>
            </a:r>
            <a:r>
              <a:rPr lang="en-US" dirty="0" err="1"/>
              <a:t>Apptainer</a:t>
            </a:r>
            <a:r>
              <a:rPr lang="en-US" dirty="0"/>
              <a:t>).</a:t>
            </a:r>
          </a:p>
          <a:p>
            <a:r>
              <a:rPr lang="en-US" sz="3000" b="1" dirty="0"/>
              <a:t>Runtime Environments</a:t>
            </a:r>
          </a:p>
          <a:p>
            <a:pPr lvl="1"/>
            <a:r>
              <a:rPr lang="en-US" dirty="0"/>
              <a:t>Software that runs containers (e.g., </a:t>
            </a:r>
            <a:r>
              <a:rPr lang="en-US" dirty="0" err="1"/>
              <a:t>Apptainer</a:t>
            </a:r>
            <a:r>
              <a:rPr lang="en-US" dirty="0"/>
              <a:t>, Docker).</a:t>
            </a:r>
          </a:p>
          <a:p>
            <a:pPr lvl="1"/>
            <a:r>
              <a:rPr lang="en-US" dirty="0"/>
              <a:t>Manages container lifecycle, isolation, and resource allocation.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DE623-A843-C5CE-D6B5-FDFF323E3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487918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D3692-5848-E60D-1608-F907CCF45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2F36B-37DF-85B3-640C-E2CAEED05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Key Components (cont.)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A6676F6-6DA2-A744-5F1B-486D76CE224B}"/>
              </a:ext>
            </a:extLst>
          </p:cNvPr>
          <p:cNvSpPr txBox="1">
            <a:spLocks/>
          </p:cNvSpPr>
          <p:nvPr/>
        </p:nvSpPr>
        <p:spPr>
          <a:xfrm>
            <a:off x="980440" y="1797925"/>
            <a:ext cx="9565640" cy="3546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Mount Points for Data (Bind Mounts)</a:t>
            </a:r>
            <a:endParaRPr lang="en-US" dirty="0"/>
          </a:p>
          <a:p>
            <a:pPr lvl="1"/>
            <a:r>
              <a:rPr lang="en-US" dirty="0"/>
              <a:t>Mechanism to make host directories/files accessible inside the container.</a:t>
            </a:r>
          </a:p>
          <a:p>
            <a:pPr lvl="1"/>
            <a:r>
              <a:rPr lang="en-US" dirty="0"/>
              <a:t>Essential for accessing datasets, scripts, and output directories.</a:t>
            </a:r>
          </a:p>
          <a:p>
            <a:r>
              <a:rPr lang="en-US" b="1" dirty="0"/>
              <a:t>Resource Allocation</a:t>
            </a:r>
            <a:endParaRPr lang="en-US" dirty="0"/>
          </a:p>
          <a:p>
            <a:pPr lvl="1"/>
            <a:r>
              <a:rPr lang="en-US" dirty="0"/>
              <a:t>Containers share host resources (CPU, memory, GPUs).</a:t>
            </a:r>
          </a:p>
          <a:p>
            <a:pPr lvl="1"/>
            <a:r>
              <a:rPr lang="en-US" dirty="0"/>
              <a:t>HPC schedulers (like SLURM) manage resource allocation for containerized jobs.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87637-D395-815E-E216-61B43149E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2167037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35B84-BD64-3CAC-9EDC-1FD7306D7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74DE9-C940-0202-54A7-57B5BC11F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Century Gothic" panose="020B0502020202020204" pitchFamily="34" charset="0"/>
              </a:rPr>
              <a:t>Apptainer</a:t>
            </a:r>
            <a:r>
              <a:rPr lang="en-US" b="1" dirty="0">
                <a:latin typeface="Century Gothic" panose="020B0502020202020204" pitchFamily="34" charset="0"/>
              </a:rPr>
              <a:t> (formerly Singularity)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606CE6F-E69D-3D38-FECB-BD96479AEE2B}"/>
              </a:ext>
            </a:extLst>
          </p:cNvPr>
          <p:cNvSpPr txBox="1">
            <a:spLocks/>
          </p:cNvSpPr>
          <p:nvPr/>
        </p:nvSpPr>
        <p:spPr>
          <a:xfrm>
            <a:off x="980440" y="1797925"/>
            <a:ext cx="9565640" cy="3546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/>
              <a:t>Apptainer</a:t>
            </a:r>
            <a:r>
              <a:rPr lang="en-US" sz="2400" dirty="0"/>
              <a:t> is the direct successor to Singularity.</a:t>
            </a:r>
          </a:p>
          <a:p>
            <a:r>
              <a:rPr lang="en-US" sz="2400" dirty="0"/>
              <a:t>Requires a Linux system</a:t>
            </a:r>
          </a:p>
          <a:p>
            <a:r>
              <a:rPr lang="en-US" sz="2400" dirty="0"/>
              <a:t>Runs without requiring root access</a:t>
            </a:r>
          </a:p>
          <a:p>
            <a:r>
              <a:rPr lang="en-US" sz="2400" dirty="0"/>
              <a:t>Single-file SIF format is easy to transport and share with others</a:t>
            </a:r>
          </a:p>
          <a:p>
            <a:r>
              <a:rPr lang="en-US" sz="2400" dirty="0"/>
              <a:t>Can convert existing Docker images to </a:t>
            </a:r>
            <a:r>
              <a:rPr lang="en-US" sz="2400" dirty="0" err="1"/>
              <a:t>Apptainer</a:t>
            </a:r>
            <a:r>
              <a:rPr lang="en-US" sz="2400" dirty="0"/>
              <a:t> images</a:t>
            </a:r>
          </a:p>
          <a:p>
            <a:r>
              <a:rPr lang="en-US" sz="2400" dirty="0" err="1"/>
              <a:t>Apptainer</a:t>
            </a:r>
            <a:r>
              <a:rPr lang="en-US" sz="2400" dirty="0"/>
              <a:t> comes pre-installed on all Alpine compute nodes, so no need to load any specific software modules!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73C14-4309-87B5-0867-42F356775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pic>
        <p:nvPicPr>
          <p:cNvPr id="3" name="Picture 2" descr="Apptainer container software logo">
            <a:extLst>
              <a:ext uri="{FF2B5EF4-FFF2-40B4-BE49-F238E27FC236}">
                <a16:creationId xmlns:a16="http://schemas.microsoft.com/office/drawing/2014/main" id="{6B477B34-734C-4630-EB33-0BE060EE94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457" y="4756864"/>
            <a:ext cx="5164698" cy="169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548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340DC-F237-5426-A8E1-C0E672AC5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54F0C-5607-3CD3-D525-F9CFA4BC4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 err="1">
                <a:latin typeface="Century Gothic" panose="020B0502020202020204" pitchFamily="34" charset="0"/>
              </a:rPr>
              <a:t>Apptainer</a:t>
            </a:r>
            <a:r>
              <a:rPr lang="en-US" b="1" dirty="0">
                <a:latin typeface="Century Gothic" panose="020B0502020202020204" pitchFamily="34" charset="0"/>
              </a:rPr>
              <a:t> Definition Files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2DDBE74-BDCA-4F6B-BA96-BB58CD9576A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1625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kern="1200" dirty="0"/>
              <a:t>A Definition File (or “def file” for short) is a set of blueprints explaining how to build a custom container. </a:t>
            </a:r>
          </a:p>
          <a:p>
            <a:pPr marL="228600" lvl="1">
              <a:spcBef>
                <a:spcPts val="1000"/>
              </a:spcBef>
            </a:pPr>
            <a:r>
              <a:rPr lang="en-US" kern="1200" dirty="0"/>
              <a:t>It includes specifics about the base OS, software to install, environment variables and other metadata.</a:t>
            </a:r>
          </a:p>
          <a:p>
            <a:pPr marL="685800" lvl="2">
              <a:spcBef>
                <a:spcPts val="1000"/>
              </a:spcBef>
            </a:pPr>
            <a:r>
              <a:rPr lang="en-US" kern="1200" dirty="0"/>
              <a:t>https://apptainer.org/docs/user/1.0/definition_files.html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D2F34504-EB92-2BB2-9621-35B92DC33E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</p:spPr>
        <p:txBody>
          <a:bodyPr/>
          <a:lstStyle/>
          <a:p>
            <a:pPr algn="ctr">
              <a:spcAft>
                <a:spcPts val="600"/>
              </a:spcAft>
            </a:pPr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FBDF1E-B726-A186-D348-408B4D614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BDA560F-461C-6043-9BC4-489BA92F7161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21" name="Picture 20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F0D876CF-E612-C1B3-B450-15FEE5DD6F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5552"/>
          <a:stretch>
            <a:fillRect/>
          </a:stretch>
        </p:blipFill>
        <p:spPr>
          <a:xfrm>
            <a:off x="6400571" y="1484102"/>
            <a:ext cx="5162550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88677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28035-2970-2708-0077-9B282F8B62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DD6C8-3557-9499-8DD7-BB1D510A9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Working with </a:t>
            </a:r>
            <a:r>
              <a:rPr lang="en-US" b="1" dirty="0" err="1">
                <a:latin typeface="Century Gothic" panose="020B0502020202020204" pitchFamily="34" charset="0"/>
              </a:rPr>
              <a:t>Apptainer</a:t>
            </a:r>
            <a:r>
              <a:rPr lang="en-US" b="1" dirty="0">
                <a:latin typeface="Century Gothic" panose="020B0502020202020204" pitchFamily="34" charset="0"/>
              </a:rPr>
              <a:t> on CURC</a:t>
            </a:r>
            <a:endParaRPr lang="en-US" b="1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25E2802-B976-096D-E19B-06843DBA0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6469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Helvetica Neue" panose="02000503000000020004"/>
              </a:rPr>
              <a:t>View list of </a:t>
            </a:r>
            <a:r>
              <a:rPr lang="en-US" sz="2400" dirty="0" err="1">
                <a:latin typeface="Helvetica Neue" panose="02000503000000020004"/>
              </a:rPr>
              <a:t>Apptainer</a:t>
            </a:r>
            <a:r>
              <a:rPr lang="en-US" sz="2400" dirty="0">
                <a:latin typeface="Helvetica Neue" panose="02000503000000020004"/>
              </a:rPr>
              <a:t> commands.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12D280D-40A1-A44F-093E-FE8E76DD1600}"/>
              </a:ext>
            </a:extLst>
          </p:cNvPr>
          <p:cNvGrpSpPr/>
          <p:nvPr/>
        </p:nvGrpSpPr>
        <p:grpSpPr>
          <a:xfrm>
            <a:off x="569877" y="2317851"/>
            <a:ext cx="11052246" cy="496469"/>
            <a:chOff x="569877" y="3840966"/>
            <a:chExt cx="11052246" cy="1227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057C206-807E-C04E-DE05-06562736D288}"/>
                </a:ext>
              </a:extLst>
            </p:cNvPr>
            <p:cNvSpPr/>
            <p:nvPr/>
          </p:nvSpPr>
          <p:spPr>
            <a:xfrm>
              <a:off x="569877" y="3840966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2AB06B96-DA3C-AE83-3215-254086768EE3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920721"/>
              <a:ext cx="10634272" cy="110819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--help        </a:t>
              </a: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6D4B2-0E93-142A-8475-1501F121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8DACAB6-0FE6-7FF8-2937-5F9DA06AA69C}"/>
              </a:ext>
            </a:extLst>
          </p:cNvPr>
          <p:cNvSpPr txBox="1">
            <a:spLocks/>
          </p:cNvSpPr>
          <p:nvPr/>
        </p:nvSpPr>
        <p:spPr>
          <a:xfrm>
            <a:off x="838200" y="2872105"/>
            <a:ext cx="10515600" cy="4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 Neue" panose="02000503000000020004"/>
              </a:rPr>
              <a:t>Look at CURC's collection of pre-build containers.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CD0B018-25BA-D486-EB91-C202CBA4C9C1}"/>
              </a:ext>
            </a:extLst>
          </p:cNvPr>
          <p:cNvGrpSpPr/>
          <p:nvPr/>
        </p:nvGrpSpPr>
        <p:grpSpPr>
          <a:xfrm>
            <a:off x="569877" y="3415131"/>
            <a:ext cx="11052246" cy="872389"/>
            <a:chOff x="569877" y="3840966"/>
            <a:chExt cx="11052246" cy="12274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E3A01E-2BDD-72DD-1B35-4632883CAE0D}"/>
                </a:ext>
              </a:extLst>
            </p:cNvPr>
            <p:cNvSpPr/>
            <p:nvPr/>
          </p:nvSpPr>
          <p:spPr>
            <a:xfrm>
              <a:off x="569877" y="3840966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44C0C978-2374-833E-53C3-F3DAB571ABA9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920718"/>
              <a:ext cx="10634272" cy="114764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echo $CURC_CONTAINER_DIR</a:t>
              </a:r>
            </a:p>
            <a:p>
              <a:pPr marL="0" indent="0">
                <a:buNone/>
              </a:pP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ls $CURC_CONTAINER_DIR</a:t>
              </a:r>
            </a:p>
          </p:txBody>
        </p:sp>
      </p:grp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5BB5B2-F46B-E4E2-A2FB-E57CAD604FAA}"/>
              </a:ext>
            </a:extLst>
          </p:cNvPr>
          <p:cNvSpPr txBox="1">
            <a:spLocks/>
          </p:cNvSpPr>
          <p:nvPr/>
        </p:nvSpPr>
        <p:spPr>
          <a:xfrm>
            <a:off x="827183" y="4491708"/>
            <a:ext cx="10971882" cy="844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 Neue" panose="02000503000000020004"/>
              </a:rPr>
              <a:t>By default, the cache directory for </a:t>
            </a:r>
            <a:r>
              <a:rPr lang="en-US" sz="2400" dirty="0" err="1">
                <a:latin typeface="Helvetica Neue" panose="02000503000000020004"/>
              </a:rPr>
              <a:t>Apptainer</a:t>
            </a:r>
            <a:r>
              <a:rPr lang="en-US" sz="2400" dirty="0">
                <a:latin typeface="Helvetica Neue" panose="02000503000000020004"/>
              </a:rPr>
              <a:t> builds is </a:t>
            </a:r>
            <a:r>
              <a:rPr lang="en-US" sz="2400" b="1" dirty="0">
                <a:latin typeface="Helvetica Neue" panose="02000503000000020004"/>
              </a:rPr>
              <a:t>/scratch/alpine/$USER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BB4EB65-2243-09EE-864C-335185272133}"/>
              </a:ext>
            </a:extLst>
          </p:cNvPr>
          <p:cNvGrpSpPr/>
          <p:nvPr/>
        </p:nvGrpSpPr>
        <p:grpSpPr>
          <a:xfrm>
            <a:off x="602928" y="5039016"/>
            <a:ext cx="11052246" cy="496469"/>
            <a:chOff x="569877" y="3840966"/>
            <a:chExt cx="11052246" cy="12274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755163F-E8FA-3EE4-4C98-FF88000E98E1}"/>
                </a:ext>
              </a:extLst>
            </p:cNvPr>
            <p:cNvSpPr/>
            <p:nvPr/>
          </p:nvSpPr>
          <p:spPr>
            <a:xfrm>
              <a:off x="569877" y="3840966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B4C0B8A5-23C4-3BD5-7E95-956C59B555A8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920721"/>
              <a:ext cx="10634272" cy="114764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echo $APPTAINER_CACHEDIR     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4538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B459C-8651-3477-633C-2652DE4C6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A3A6E-A019-BC8F-9BC0-AAEAA9F94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Working with </a:t>
            </a:r>
            <a:r>
              <a:rPr lang="en-US" b="1" dirty="0" err="1">
                <a:latin typeface="Century Gothic" panose="020B0502020202020204" pitchFamily="34" charset="0"/>
              </a:rPr>
              <a:t>Apptainer</a:t>
            </a:r>
            <a:r>
              <a:rPr lang="en-US" b="1" dirty="0">
                <a:latin typeface="Century Gothic" panose="020B0502020202020204" pitchFamily="34" charset="0"/>
              </a:rPr>
              <a:t> on CURC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969CAC-07E7-A041-71A9-3F51DCAE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50C1DCA-A06D-A226-9FB9-4F7F5EBA91AD}"/>
              </a:ext>
            </a:extLst>
          </p:cNvPr>
          <p:cNvSpPr txBox="1">
            <a:spLocks/>
          </p:cNvSpPr>
          <p:nvPr/>
        </p:nvSpPr>
        <p:spPr>
          <a:xfrm>
            <a:off x="772098" y="1869567"/>
            <a:ext cx="10515600" cy="19251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 Neue" panose="02000503000000020004"/>
              </a:rPr>
              <a:t>On CURC systems, a running container automatically bind mounts these paths: /home/$USER, $PWD. </a:t>
            </a:r>
          </a:p>
          <a:p>
            <a:r>
              <a:rPr lang="en-US" sz="2400" dirty="0">
                <a:latin typeface="Helvetica Neue" panose="02000503000000020004"/>
              </a:rPr>
              <a:t>To bind any additional folders/files to your container, use the -B flag in your </a:t>
            </a:r>
            <a:r>
              <a:rPr lang="en-US" sz="2400" dirty="0" err="1">
                <a:latin typeface="Helvetica Neue" panose="02000503000000020004"/>
              </a:rPr>
              <a:t>apptainer</a:t>
            </a:r>
            <a:r>
              <a:rPr lang="en-US" sz="2400" dirty="0">
                <a:latin typeface="Helvetica Neue" panose="02000503000000020004"/>
              </a:rPr>
              <a:t> run, exec, and shell commands: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AEED090-8524-3C14-89E5-279A166939CF}"/>
              </a:ext>
            </a:extLst>
          </p:cNvPr>
          <p:cNvGrpSpPr/>
          <p:nvPr/>
        </p:nvGrpSpPr>
        <p:grpSpPr>
          <a:xfrm>
            <a:off x="569877" y="3901798"/>
            <a:ext cx="11052246" cy="1497305"/>
            <a:chOff x="569877" y="3840966"/>
            <a:chExt cx="11052246" cy="12274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BCDA95D-455F-0A92-5338-0CA3514B7D09}"/>
                </a:ext>
              </a:extLst>
            </p:cNvPr>
            <p:cNvSpPr/>
            <p:nvPr/>
          </p:nvSpPr>
          <p:spPr>
            <a:xfrm>
              <a:off x="569877" y="3840966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41C44129-EE3E-38F8-51DF-63C6F5DD73E8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920719"/>
              <a:ext cx="10634272" cy="114764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run -B /source/directory:/target/directory sample-</a:t>
              </a: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image.sif</a:t>
              </a:r>
              <a:endParaRPr lang="en-US" sz="20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buNone/>
              </a:pP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run -B /projects/$USER,/pl/active,/scratch/alpine/$USER sample-</a:t>
              </a: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image.sif</a:t>
              </a:r>
              <a:endParaRPr lang="en-US" sz="20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98387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</a:t>
            </a:r>
            <a:r>
              <a:rPr lang="en-US" b="1" dirty="0"/>
              <a:t> Commands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8E8B5FC-8651-0D47-A1AA-44F2FEF1E5AA}"/>
              </a:ext>
            </a:extLst>
          </p:cNvPr>
          <p:cNvGrpSpPr/>
          <p:nvPr/>
        </p:nvGrpSpPr>
        <p:grpSpPr>
          <a:xfrm>
            <a:off x="569877" y="2033734"/>
            <a:ext cx="11052246" cy="2955189"/>
            <a:chOff x="569877" y="3840966"/>
            <a:chExt cx="11052246" cy="1227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2A1AD42-7ABE-1FF8-A9DB-C83DCB936938}"/>
                </a:ext>
              </a:extLst>
            </p:cNvPr>
            <p:cNvSpPr/>
            <p:nvPr/>
          </p:nvSpPr>
          <p:spPr>
            <a:xfrm>
              <a:off x="569877" y="3840966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87C36984-4B7A-183D-3345-EEF84D7B8557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920719"/>
              <a:ext cx="10634272" cy="101103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inspect 	#See labels/environment vars, run scripts</a:t>
              </a:r>
            </a:p>
            <a:p>
              <a:pPr marL="0" indent="0">
                <a:buNone/>
              </a:pP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pull 		#pull an image from hub</a:t>
              </a:r>
            </a:p>
            <a:p>
              <a:pPr marL="0" indent="0">
                <a:buNone/>
              </a:pP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exec 		#Execute a command to your container</a:t>
              </a:r>
            </a:p>
            <a:p>
              <a:pPr marL="0" indent="0">
                <a:buNone/>
              </a:pP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run 		#Run your image as an executable</a:t>
              </a:r>
            </a:p>
            <a:p>
              <a:pPr marL="0" indent="0">
                <a:buNone/>
              </a:pP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build 		#Build a container</a:t>
              </a:r>
            </a:p>
            <a:p>
              <a:pPr marL="0" indent="0">
                <a:buNone/>
              </a:pP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shell 		#Access the command line of your container</a:t>
              </a: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523256-4CAE-ABEF-6446-AAF69FBD5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85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1BB8F-EB56-6197-333C-D59631B99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C102A-6ED4-2914-4E01-ED459668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606" y="500755"/>
            <a:ext cx="1069278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images from a pre-built container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BD8AB62-27E8-5061-B8A5-B925FFA9C2A2}"/>
              </a:ext>
            </a:extLst>
          </p:cNvPr>
          <p:cNvSpPr txBox="1">
            <a:spLocks/>
          </p:cNvSpPr>
          <p:nvPr/>
        </p:nvSpPr>
        <p:spPr>
          <a:xfrm>
            <a:off x="1068575" y="2237164"/>
            <a:ext cx="9565640" cy="3546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You can fetch container images from container registries such as:</a:t>
            </a:r>
          </a:p>
          <a:p>
            <a:pPr lvl="1"/>
            <a:r>
              <a:rPr lang="en-US" dirty="0">
                <a:hlinkClick r:id="rId3"/>
              </a:rPr>
              <a:t>Docker Hub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NVIDIA NGC Catalog</a:t>
            </a:r>
            <a:endParaRPr lang="en-US" dirty="0"/>
          </a:p>
          <a:p>
            <a:r>
              <a:rPr lang="en-US" sz="2400" dirty="0"/>
              <a:t>Let’s walk through an example of using pre-built </a:t>
            </a:r>
            <a:r>
              <a:rPr lang="en-US" sz="2400" dirty="0" err="1"/>
              <a:t>Tensorflow</a:t>
            </a:r>
            <a:r>
              <a:rPr lang="en-US" sz="2400" dirty="0"/>
              <a:t> container to train a classification model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6E288-9AD6-ECD9-591E-807596C8C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1850172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B81230E-44ED-3E5B-0367-38CCDF464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D22E-FE85-54B9-4483-C9CFD3DBD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Getting Started with TensorFlow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DF5DF-EBCE-9057-71EA-CB4F77552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B8040FE-BEFC-14B7-AE54-ECD21A722E26}"/>
              </a:ext>
            </a:extLst>
          </p:cNvPr>
          <p:cNvGrpSpPr/>
          <p:nvPr/>
        </p:nvGrpSpPr>
        <p:grpSpPr>
          <a:xfrm>
            <a:off x="431800" y="1410122"/>
            <a:ext cx="11760200" cy="4726518"/>
            <a:chOff x="191925" y="4181154"/>
            <a:chExt cx="11093212" cy="155047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C7EC69A-6B6C-9E95-B05B-30A1C47D2BCA}"/>
                </a:ext>
              </a:extLst>
            </p:cNvPr>
            <p:cNvSpPr/>
            <p:nvPr/>
          </p:nvSpPr>
          <p:spPr>
            <a:xfrm>
              <a:off x="191925" y="4252715"/>
              <a:ext cx="10796115" cy="1422253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BEA4C7F0-F61F-5802-903E-89C603B31FF4}"/>
                </a:ext>
              </a:extLst>
            </p:cNvPr>
            <p:cNvSpPr txBox="1">
              <a:spLocks/>
            </p:cNvSpPr>
            <p:nvPr/>
          </p:nvSpPr>
          <p:spPr>
            <a:xfrm>
              <a:off x="353768" y="4181154"/>
              <a:ext cx="10931369" cy="15504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1. Export paths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export IMAGES=/projects/$USER/containers/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sif</a:t>
              </a: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export WORKDIR=/projects/$USER/containers/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ml_work</a:t>
              </a: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mkdir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-p $IMAGES $WORKDIR &amp;&amp; cd $WORKDIR</a:t>
              </a:r>
              <a:b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2. Pull TensorFlow container (GPU version)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pull $IMAGES/ tensorflow-2.20.0.sif docker://tensorflow/tensorflow:latest-gpu</a:t>
              </a:r>
            </a:p>
            <a:p>
              <a:pPr marL="0" indent="0">
                <a:buNone/>
              </a:pPr>
              <a:b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3. Inspect container metadata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inspect $IMAGES/tensorflow-2.20.0.sif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6170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5793A-7213-FA2B-0167-34568BB3D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C0AC0-9265-5FD8-5A0B-A39044BEF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Getting Started with TensorFlow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89718-B9A5-5013-82FF-4F6DB59FA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7FB13BC-C991-3835-5C43-0285FF9F2BC0}"/>
              </a:ext>
            </a:extLst>
          </p:cNvPr>
          <p:cNvGrpSpPr/>
          <p:nvPr/>
        </p:nvGrpSpPr>
        <p:grpSpPr>
          <a:xfrm>
            <a:off x="431800" y="1410122"/>
            <a:ext cx="11760200" cy="4726518"/>
            <a:chOff x="191925" y="4181154"/>
            <a:chExt cx="11093212" cy="155047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BAF3B1A-22B6-993D-EA1A-05BB40BDC922}"/>
                </a:ext>
              </a:extLst>
            </p:cNvPr>
            <p:cNvSpPr/>
            <p:nvPr/>
          </p:nvSpPr>
          <p:spPr>
            <a:xfrm>
              <a:off x="191925" y="4252715"/>
              <a:ext cx="10796115" cy="1422253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B1520D27-4573-5FD8-DBE9-4BB80A55FE15}"/>
                </a:ext>
              </a:extLst>
            </p:cNvPr>
            <p:cNvSpPr txBox="1">
              <a:spLocks/>
            </p:cNvSpPr>
            <p:nvPr/>
          </p:nvSpPr>
          <p:spPr>
            <a:xfrm>
              <a:off x="353768" y="4181154"/>
              <a:ext cx="10931369" cy="15504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1. Export paths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export IMAGES=/projects/$USER/containers/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export WORKDIR=/projects/$USER/containers/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ml_work</a:t>
              </a: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mkdir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-p $IMAGES $WORKDIR &amp;&amp; cd $WORKDIR</a:t>
              </a:r>
              <a:b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2. Pull TensorFlow container (GPU version)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pull $IMAGES/tensorflow-2.15.0-cuda12.8.sif docker://tensorflow/tensorflow:2.15.0-gpu</a:t>
              </a:r>
            </a:p>
            <a:p>
              <a:pPr marL="0" indent="0">
                <a:buNone/>
              </a:pPr>
              <a:b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3. Inspect container metadata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inspect $IMAGES/tensorflow-2.15.0-cuda12.8.sif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346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 dirty="0">
                <a:cs typeface="Arial"/>
              </a:rPr>
              <a:t>Applied Containerization for Machine Learning in HPC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69841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October 21, 2025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Mohal Khandelwal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http://www.colorado.edu/rc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1CE021-D81D-A362-27C3-90945AB46B7E}"/>
              </a:ext>
            </a:extLst>
          </p:cNvPr>
          <p:cNvSpPr txBox="1"/>
          <p:nvPr/>
        </p:nvSpPr>
        <p:spPr>
          <a:xfrm>
            <a:off x="7227875" y="5132891"/>
            <a:ext cx="453154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b="1" dirty="0">
                <a:latin typeface="Century Gothic"/>
              </a:rPr>
              <a:t>Slides</a:t>
            </a:r>
          </a:p>
          <a:p>
            <a:pPr marL="0" indent="0" algn="ctr">
              <a:buNone/>
            </a:pPr>
            <a:r>
              <a:rPr lang="en-US" sz="1800" dirty="0">
                <a:latin typeface="Century Gothic"/>
                <a:hlinkClick r:id="rId7"/>
              </a:rPr>
              <a:t>https://github.com/ResearchComputing/applied_containerization_for_ml_short_course</a:t>
            </a:r>
            <a:endParaRPr lang="en-US" sz="1800" dirty="0">
              <a:latin typeface="Century Gothic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2F38E7-166F-46C0-8014-031D0B1ECB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6895" y="1883762"/>
            <a:ext cx="3113506" cy="319099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5AD0CD-5329-E9D9-A97E-E9D0ACAEE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0F063-1327-4091-011D-D671B2C07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Binding Paths &amp; Running TF Script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24E881-18E5-023D-D6A5-554FA15A2DC8}"/>
              </a:ext>
            </a:extLst>
          </p:cNvPr>
          <p:cNvSpPr txBox="1">
            <a:spLocks/>
          </p:cNvSpPr>
          <p:nvPr/>
        </p:nvSpPr>
        <p:spPr>
          <a:xfrm>
            <a:off x="980440" y="1523605"/>
            <a:ext cx="10825480" cy="3546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Bind mount your script directory.</a:t>
            </a:r>
          </a:p>
          <a:p>
            <a:r>
              <a:rPr lang="en-US" sz="2400" dirty="0"/>
              <a:t>Create minst_tf.py that builds and trains a simple image classification model</a:t>
            </a:r>
          </a:p>
          <a:p>
            <a:r>
              <a:rPr lang="en-US" sz="2400" dirty="0"/>
              <a:t>--</a:t>
            </a:r>
            <a:r>
              <a:rPr lang="en-US" sz="2400" dirty="0" err="1"/>
              <a:t>nv</a:t>
            </a:r>
            <a:r>
              <a:rPr lang="en-US" sz="2400" dirty="0"/>
              <a:t>: Enables NVIDIA GPU access.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534BE-3011-8028-D14A-D117A3B83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45A653-0F52-9FA9-ED59-43BCD513998D}"/>
              </a:ext>
            </a:extLst>
          </p:cNvPr>
          <p:cNvGrpSpPr/>
          <p:nvPr/>
        </p:nvGrpSpPr>
        <p:grpSpPr>
          <a:xfrm>
            <a:off x="431800" y="2771562"/>
            <a:ext cx="11445240" cy="3121238"/>
            <a:chOff x="191925" y="4181154"/>
            <a:chExt cx="10796115" cy="102388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AB6AAA-EA79-5B86-B6EA-2567C1C61C20}"/>
                </a:ext>
              </a:extLst>
            </p:cNvPr>
            <p:cNvSpPr/>
            <p:nvPr/>
          </p:nvSpPr>
          <p:spPr>
            <a:xfrm>
              <a:off x="191925" y="4252715"/>
              <a:ext cx="10796115" cy="95232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7A0D724-DAE6-DC11-CF81-51905EE3CCEF}"/>
                </a:ext>
              </a:extLst>
            </p:cNvPr>
            <p:cNvSpPr txBox="1">
              <a:spLocks/>
            </p:cNvSpPr>
            <p:nvPr/>
          </p:nvSpPr>
          <p:spPr>
            <a:xfrm>
              <a:off x="353768" y="4181154"/>
              <a:ext cx="10353758" cy="99356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4. Bind paths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exec -B $WORKDIR:/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work,$IMAGES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:/images $IMAGES/tensorflow-2.15.0-cuda12.8.sif ls /work</a:t>
              </a:r>
              <a:b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5. Run the script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exec --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nv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-B $WORKDIR:$WORKDIR $IMAGES/ tensorflow-2.15.0-cuda12.8.sif python3 $WORKDIR/mnist_tf.py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1536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03E478-D0C4-7C21-0719-81140E7E5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582C3-424D-8D92-DDEA-EB64C7CFC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7B4390-373E-1ED3-5725-F1B011BF600C}"/>
              </a:ext>
            </a:extLst>
          </p:cNvPr>
          <p:cNvGrpSpPr/>
          <p:nvPr/>
        </p:nvGrpSpPr>
        <p:grpSpPr>
          <a:xfrm>
            <a:off x="1076960" y="1432560"/>
            <a:ext cx="10276840" cy="4389120"/>
            <a:chOff x="191925" y="4252715"/>
            <a:chExt cx="11093212" cy="111867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2FC7960-F907-4F8C-8DF2-1CBF85DABA3F}"/>
                </a:ext>
              </a:extLst>
            </p:cNvPr>
            <p:cNvSpPr/>
            <p:nvPr/>
          </p:nvSpPr>
          <p:spPr>
            <a:xfrm>
              <a:off x="191925" y="4252715"/>
              <a:ext cx="10796115" cy="1118679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6BDB901E-2484-7E00-4725-1AB6610E2DF1}"/>
                </a:ext>
              </a:extLst>
            </p:cNvPr>
            <p:cNvSpPr txBox="1">
              <a:spLocks/>
            </p:cNvSpPr>
            <p:nvPr/>
          </p:nvSpPr>
          <p:spPr>
            <a:xfrm>
              <a:off x="353768" y="4252715"/>
              <a:ext cx="10931369" cy="98819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cat &gt;mnist_tf.py &lt;&lt;'PY'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import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tensorflow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as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</a:t>
              </a: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mnist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=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tf.keras.datasets.mnist</a:t>
              </a: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x_train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,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y_train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), _ =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mnist.load_data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x_train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=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x_train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/ 255.0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model =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tf.keras.models.Sequential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([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tf.keras.layers.Flatten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input_shape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=(28,28)),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tf.keras.layers.Dense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(128, activation='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relu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'),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tf.keras.layers.Dropout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(0.2),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tf.keras.layers.Dense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(10, activation='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softmax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')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])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model.compile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(optimizer='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adam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', loss='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sparse_categorical_crossentropy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', metrics=['accuracy'])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model.fit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x_train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,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y_train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, epochs=1)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print("Done training.")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PY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5338D379-D1A2-7ECF-FDF3-1DF1DE685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80" y="550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Sample TensorFlow Script</a:t>
            </a:r>
          </a:p>
        </p:txBody>
      </p:sp>
    </p:spTree>
    <p:extLst>
      <p:ext uri="{BB962C8B-B14F-4D97-AF65-F5344CB8AC3E}">
        <p14:creationId xmlns:p14="http://schemas.microsoft.com/office/powerpoint/2010/main" val="1781313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9D055-757A-0ED5-7030-2246D5909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6FC7A-5C04-4DE3-EBFE-70D2FB32E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Access container interactively</a:t>
            </a:r>
            <a:endParaRPr lang="en-US" b="1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6F78144-C787-AC03-7A44-25FD7C717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4438"/>
            <a:ext cx="10515600" cy="496469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Helvetica Neue" panose="02000503000000020004"/>
              </a:rPr>
              <a:t>Shell into it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56056C2-530D-5854-0A3A-518AC885A916}"/>
              </a:ext>
            </a:extLst>
          </p:cNvPr>
          <p:cNvGrpSpPr/>
          <p:nvPr/>
        </p:nvGrpSpPr>
        <p:grpSpPr>
          <a:xfrm>
            <a:off x="569877" y="2196664"/>
            <a:ext cx="11052246" cy="496469"/>
            <a:chOff x="569877" y="3840966"/>
            <a:chExt cx="11052246" cy="1227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8AA1C10-F715-03B8-5F4A-7147DA97ECBB}"/>
                </a:ext>
              </a:extLst>
            </p:cNvPr>
            <p:cNvSpPr/>
            <p:nvPr/>
          </p:nvSpPr>
          <p:spPr>
            <a:xfrm>
              <a:off x="569877" y="3840966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84CA8EEF-3CF4-E908-6324-14C60DA2B820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4035647"/>
              <a:ext cx="10634272" cy="20013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shell --</a:t>
              </a: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nv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$IMAGES/tensorflow-2.15.0-cuda12.8.sif        </a:t>
              </a:r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E47E2B-988A-72A8-2780-C8336916A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0107FD7-A3FB-96B7-6E8D-5FFA97469AD5}"/>
              </a:ext>
            </a:extLst>
          </p:cNvPr>
          <p:cNvSpPr txBox="1">
            <a:spLocks/>
          </p:cNvSpPr>
          <p:nvPr/>
        </p:nvSpPr>
        <p:spPr>
          <a:xfrm>
            <a:off x="838200" y="2750918"/>
            <a:ext cx="10515600" cy="4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 Neue" panose="02000503000000020004"/>
              </a:rPr>
              <a:t>Then run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95965AF-CBAA-8F28-0CE3-928D623BA0A0}"/>
              </a:ext>
            </a:extLst>
          </p:cNvPr>
          <p:cNvGrpSpPr/>
          <p:nvPr/>
        </p:nvGrpSpPr>
        <p:grpSpPr>
          <a:xfrm>
            <a:off x="569877" y="3293944"/>
            <a:ext cx="11052246" cy="1256021"/>
            <a:chOff x="569877" y="3840966"/>
            <a:chExt cx="11052246" cy="12274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BB0C217-9BDE-3E43-EC58-8AFD482B408C}"/>
                </a:ext>
              </a:extLst>
            </p:cNvPr>
            <p:cNvSpPr/>
            <p:nvPr/>
          </p:nvSpPr>
          <p:spPr>
            <a:xfrm>
              <a:off x="569877" y="3840966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9D4E3C6E-EEAE-D861-F173-061F02CBCB69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920719"/>
              <a:ext cx="10634272" cy="20013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python3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&gt;&gt;&gt; import </a:t>
              </a: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tensorflow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as </a:t>
              </a: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</a:t>
              </a:r>
              <a:endParaRPr lang="en-US" sz="20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&gt;&gt;&gt; </a:t>
              </a: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.__version__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&gt;&gt;&gt; </a:t>
              </a:r>
              <a:r>
                <a:rPr lang="en-US" sz="20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tf.config.list_physical_devices</a:t>
              </a:r>
              <a:r>
                <a:rPr lang="en-US" sz="20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('GPU')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6EF614C-4DC5-B635-2EF7-524E302BACBD}"/>
              </a:ext>
            </a:extLst>
          </p:cNvPr>
          <p:cNvSpPr txBox="1">
            <a:spLocks/>
          </p:cNvSpPr>
          <p:nvPr/>
        </p:nvSpPr>
        <p:spPr>
          <a:xfrm>
            <a:off x="838200" y="4815959"/>
            <a:ext cx="10515600" cy="13849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latin typeface="Helvetica Neue" panose="02000503000000020004"/>
              </a:rPr>
              <a:t>If it returns a list (e.g. [</a:t>
            </a:r>
            <a:r>
              <a:rPr lang="en-US" sz="2400" dirty="0" err="1">
                <a:solidFill>
                  <a:srgbClr val="FF0000"/>
                </a:solidFill>
                <a:latin typeface="Helvetica Neue" panose="02000503000000020004"/>
              </a:rPr>
              <a:t>PhysicalDevice</a:t>
            </a:r>
            <a:r>
              <a:rPr lang="en-US" sz="2400" dirty="0">
                <a:solidFill>
                  <a:srgbClr val="FF0000"/>
                </a:solidFill>
                <a:latin typeface="Helvetica Neue" panose="02000503000000020004"/>
              </a:rPr>
              <a:t>(name='/physical_device:GPU:0', ...)]), then TensorFlow successfully detected the GPU inside the container!</a:t>
            </a:r>
          </a:p>
        </p:txBody>
      </p:sp>
    </p:spTree>
    <p:extLst>
      <p:ext uri="{BB962C8B-B14F-4D97-AF65-F5344CB8AC3E}">
        <p14:creationId xmlns:p14="http://schemas.microsoft.com/office/powerpoint/2010/main" val="39028251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58E38-91C1-9695-024F-F6F942DBB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479AD-7B3D-1C53-041E-E960A01E5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E014786-E6F9-69A6-747A-31778842209F}"/>
              </a:ext>
            </a:extLst>
          </p:cNvPr>
          <p:cNvGrpSpPr/>
          <p:nvPr/>
        </p:nvGrpSpPr>
        <p:grpSpPr>
          <a:xfrm>
            <a:off x="767080" y="1053336"/>
            <a:ext cx="10586720" cy="5110480"/>
            <a:chOff x="191925" y="4252715"/>
            <a:chExt cx="11093212" cy="111867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774E481-2165-64B0-6234-E878AFC43194}"/>
                </a:ext>
              </a:extLst>
            </p:cNvPr>
            <p:cNvSpPr/>
            <p:nvPr/>
          </p:nvSpPr>
          <p:spPr>
            <a:xfrm>
              <a:off x="191925" y="4252715"/>
              <a:ext cx="10796115" cy="1118679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D808290F-0119-9756-EA8F-362A356B22BD}"/>
                </a:ext>
              </a:extLst>
            </p:cNvPr>
            <p:cNvSpPr txBox="1">
              <a:spLocks/>
            </p:cNvSpPr>
            <p:nvPr/>
          </p:nvSpPr>
          <p:spPr>
            <a:xfrm>
              <a:off x="353768" y="4252715"/>
              <a:ext cx="10931369" cy="98819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#!/bin/bash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#SBATCH --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gres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=gpu:1 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#SBATCH --partition=aa100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#SBATCH --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ntasks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=4 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#SBATCH --nodes=1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#SBATCH --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qos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=normal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#SBATCH --time=1:00:00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#SBATCH --job-name=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-classify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#SBATCH --output=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tf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-classify.%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j.out</a:t>
              </a: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#SBATCH --mail-type=ALL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#SBATCH --mail-user=&lt;your email&gt;</a:t>
              </a:r>
            </a:p>
            <a:p>
              <a:pPr marL="0" indent="0">
                <a:buNone/>
              </a:pPr>
              <a:b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export IMAGES=/projects/$USER/containers/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sif</a:t>
              </a:r>
              <a:b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export WORKDIR=/projects/$USER/containers/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ml_work</a:t>
              </a:r>
              <a:b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mkdir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-p $IMAGES $WORKDIR &amp;&amp; cd $WORKDIR</a:t>
              </a:r>
            </a:p>
            <a:p>
              <a:pPr marL="0" indent="0">
                <a:spcBef>
                  <a:spcPts val="0"/>
                </a:spcBef>
                <a:buNone/>
              </a:pP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exec --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nv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-B $WORKDIR:$WORKDIR $IMAGES/tensorflow-2.20.0.sif python3 $WORKDIR/mnist_tf.py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F86D73B7-1280-C73D-4FEE-496C8C2E7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80" y="-33051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SLURM Integration</a:t>
            </a:r>
          </a:p>
        </p:txBody>
      </p:sp>
    </p:spTree>
    <p:extLst>
      <p:ext uri="{BB962C8B-B14F-4D97-AF65-F5344CB8AC3E}">
        <p14:creationId xmlns:p14="http://schemas.microsoft.com/office/powerpoint/2010/main" val="2545449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DF5A4-7AC6-1C36-4047-D3957F18F8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7DBF6-5945-CCFB-FACC-59CE35AF9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Getting Started with </a:t>
            </a:r>
            <a:r>
              <a:rPr lang="en-US" b="1" dirty="0" err="1">
                <a:latin typeface="Century Gothic" panose="020B0502020202020204" pitchFamily="34" charset="0"/>
              </a:rPr>
              <a:t>PyTorch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DB9C7-B82A-4D88-4FDA-A1E0C5BDF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100339F-5883-A0B4-30B9-2D802ED7C4C0}"/>
              </a:ext>
            </a:extLst>
          </p:cNvPr>
          <p:cNvGrpSpPr/>
          <p:nvPr/>
        </p:nvGrpSpPr>
        <p:grpSpPr>
          <a:xfrm>
            <a:off x="431800" y="1410122"/>
            <a:ext cx="11760200" cy="4726518"/>
            <a:chOff x="191925" y="4181154"/>
            <a:chExt cx="11093212" cy="155047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99DEB3-765B-DC8C-1DBA-B2EA4F42810F}"/>
                </a:ext>
              </a:extLst>
            </p:cNvPr>
            <p:cNvSpPr/>
            <p:nvPr/>
          </p:nvSpPr>
          <p:spPr>
            <a:xfrm>
              <a:off x="191925" y="4252715"/>
              <a:ext cx="10796115" cy="1422253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EB0F709E-9F14-CCC9-4E9D-2BA864FE63E6}"/>
                </a:ext>
              </a:extLst>
            </p:cNvPr>
            <p:cNvSpPr txBox="1">
              <a:spLocks/>
            </p:cNvSpPr>
            <p:nvPr/>
          </p:nvSpPr>
          <p:spPr>
            <a:xfrm>
              <a:off x="353768" y="4181154"/>
              <a:ext cx="10931369" cy="15504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1. Export paths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export IMAGES=/projects/$USER/containers/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export WORKDIR=/projects/$USER/containers/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ml_work</a:t>
              </a: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mkdir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-p $IMAGES $WORKDIR &amp;&amp; cd $WORKDIR</a:t>
              </a:r>
              <a:b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2. Pull TensorFlow container (GPU version)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pull $IMAGES/pytorch-2.9.0-cuda12.8.sif docker://pytorch/pytorch:2.9.0-cuda12.8-cudnn9-runtime</a:t>
              </a:r>
            </a:p>
            <a:p>
              <a:pPr marL="0" indent="0">
                <a:buNone/>
              </a:pPr>
              <a:b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3. Inspect container metadata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inspect $IMAGES/ pytorch-2.9.0-cuda12.8.sif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7896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0053A-1167-6640-3776-5FAA79E01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2AC35-DD26-F1CF-0D82-A7506992A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 </a:t>
            </a:r>
            <a:r>
              <a:rPr lang="en-US" b="1" dirty="0" err="1">
                <a:latin typeface="Century Gothic" panose="020B0502020202020204" pitchFamily="34" charset="0"/>
              </a:rPr>
              <a:t>PyTorch</a:t>
            </a:r>
            <a:r>
              <a:rPr lang="en-US" b="1" dirty="0">
                <a:latin typeface="Century Gothic" panose="020B0502020202020204" pitchFamily="34" charset="0"/>
              </a:rPr>
              <a:t> Container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9DA3A4A-4353-B718-51E6-01E482CCF2F9}"/>
              </a:ext>
            </a:extLst>
          </p:cNvPr>
          <p:cNvSpPr txBox="1">
            <a:spLocks/>
          </p:cNvSpPr>
          <p:nvPr/>
        </p:nvSpPr>
        <p:spPr>
          <a:xfrm>
            <a:off x="980440" y="1523605"/>
            <a:ext cx="10825480" cy="3546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Bind mount your script directory.</a:t>
            </a:r>
          </a:p>
          <a:p>
            <a:r>
              <a:rPr lang="en-US" sz="2400" dirty="0"/>
              <a:t>Create polyfit.py that builds and trains a small neural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D4FEF-6502-D23B-37E2-19C0E1056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9DD5619-07EA-276B-4849-1F6277FE2412}"/>
              </a:ext>
            </a:extLst>
          </p:cNvPr>
          <p:cNvGrpSpPr/>
          <p:nvPr/>
        </p:nvGrpSpPr>
        <p:grpSpPr>
          <a:xfrm>
            <a:off x="431800" y="2771562"/>
            <a:ext cx="11445240" cy="3121238"/>
            <a:chOff x="191925" y="4181154"/>
            <a:chExt cx="10796115" cy="102388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0A5DBE7-23F6-2502-0D2B-94B43B7035B3}"/>
                </a:ext>
              </a:extLst>
            </p:cNvPr>
            <p:cNvSpPr/>
            <p:nvPr/>
          </p:nvSpPr>
          <p:spPr>
            <a:xfrm>
              <a:off x="191925" y="4252715"/>
              <a:ext cx="10796115" cy="95232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CBB61BFB-5C5B-17C0-6862-AA5336C980E7}"/>
                </a:ext>
              </a:extLst>
            </p:cNvPr>
            <p:cNvSpPr txBox="1">
              <a:spLocks/>
            </p:cNvSpPr>
            <p:nvPr/>
          </p:nvSpPr>
          <p:spPr>
            <a:xfrm>
              <a:off x="353768" y="4181154"/>
              <a:ext cx="10353758" cy="99356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4. Bind paths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exec -B $WORKDIR:/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work,$IMAGES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:/images $IMAGES/pytorch-2.9.0-cuda12.8.sif ls /work</a:t>
              </a:r>
              <a:b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5. Run the script</a:t>
              </a:r>
            </a:p>
            <a:p>
              <a:pPr marL="0" indent="0"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$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apptainer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exec --bind $WORKDIR:$WORKDIR $IMAGES/pytorch-2.9.0-cuda12.8.sif python3 $WORKDIR/polyfit.py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6133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4010A8-A850-51DF-9338-092AE92B3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C554B-2951-2311-FE14-72A0C6B7A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1DED125-7A79-1AE6-9848-5CFEAF3FB027}"/>
              </a:ext>
            </a:extLst>
          </p:cNvPr>
          <p:cNvGrpSpPr/>
          <p:nvPr/>
        </p:nvGrpSpPr>
        <p:grpSpPr>
          <a:xfrm>
            <a:off x="1076960" y="1432560"/>
            <a:ext cx="10276840" cy="3591132"/>
            <a:chOff x="191925" y="4252715"/>
            <a:chExt cx="11093212" cy="111867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510080-3C4E-AB42-ED44-995470C77FB6}"/>
                </a:ext>
              </a:extLst>
            </p:cNvPr>
            <p:cNvSpPr/>
            <p:nvPr/>
          </p:nvSpPr>
          <p:spPr>
            <a:xfrm>
              <a:off x="191925" y="4252715"/>
              <a:ext cx="10796115" cy="1118679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E5930572-27C5-19DA-C80E-AFE7340B7B63}"/>
                </a:ext>
              </a:extLst>
            </p:cNvPr>
            <p:cNvSpPr txBox="1">
              <a:spLocks/>
            </p:cNvSpPr>
            <p:nvPr/>
          </p:nvSpPr>
          <p:spPr>
            <a:xfrm>
              <a:off x="353768" y="4252715"/>
              <a:ext cx="10931369" cy="98819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cat &gt;polyfit.py &lt;&lt;'PY'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import torch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x =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torch.linspace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(-1, 1, 100).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unsqueeze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(1)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y = 3 * x ** 2 + 2 * x + 1 + 0.1 *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torch.randn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x.size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())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model =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torch.nn.Sequential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torch.nn.Linear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(1, 10),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torch.nn.ReLU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(),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torch.nn.Linear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(10, 1))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loss_fn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 =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torch.nn.MSELoss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optimizer =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torch.optim.Adam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model.parameters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())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for epoch in range(100):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optimizer.zero_grad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();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loss_fn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(model(x), y).backward(); </a:t>
              </a:r>
              <a:r>
                <a:rPr lang="en-US" sz="18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optimizer.step</a:t>
              </a: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print("Done training.")</a:t>
              </a:r>
            </a:p>
            <a:p>
              <a:pPr marL="0" indent="0">
                <a:spcBef>
                  <a:spcPts val="0"/>
                </a:spcBef>
                <a:buNone/>
              </a:pPr>
              <a:r>
                <a:rPr lang="en-US" sz="18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PY</a:t>
              </a:r>
            </a:p>
            <a:p>
              <a:pPr marL="0" indent="0">
                <a:spcBef>
                  <a:spcPts val="0"/>
                </a:spcBef>
                <a:buNone/>
              </a:pPr>
              <a:endParaRPr lang="en-US" sz="18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A4BBDE2B-7097-36C9-0A47-F5EC1540E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80" y="0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Sample </a:t>
            </a:r>
            <a:r>
              <a:rPr lang="en-US" b="1" dirty="0" err="1">
                <a:latin typeface="Century Gothic" panose="020B0502020202020204" pitchFamily="34" charset="0"/>
              </a:rPr>
              <a:t>PyTorch</a:t>
            </a:r>
            <a:r>
              <a:rPr lang="en-US" b="1" dirty="0">
                <a:latin typeface="Century Gothic" panose="020B0502020202020204" pitchFamily="34" charset="0"/>
              </a:rPr>
              <a:t> script</a:t>
            </a:r>
          </a:p>
        </p:txBody>
      </p:sp>
    </p:spTree>
    <p:extLst>
      <p:ext uri="{BB962C8B-B14F-4D97-AF65-F5344CB8AC3E}">
        <p14:creationId xmlns:p14="http://schemas.microsoft.com/office/powerpoint/2010/main" val="284637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7EE255-6387-0041-504C-82893C8DB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127C-CC38-104C-D7D5-A6D9A4A7B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24485"/>
            <a:ext cx="10883747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Troubleshooting Common Issues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5A50CA5-95F7-BBA3-650C-733ADFA33BA5}"/>
              </a:ext>
            </a:extLst>
          </p:cNvPr>
          <p:cNvSpPr txBox="1">
            <a:spLocks/>
          </p:cNvSpPr>
          <p:nvPr/>
        </p:nvSpPr>
        <p:spPr>
          <a:xfrm>
            <a:off x="848235" y="1797925"/>
            <a:ext cx="10741507" cy="4129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Check GPU access:</a:t>
            </a:r>
          </a:p>
          <a:p>
            <a:pPr lvl="1"/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apptainer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exec --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nv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$IMAGES/tensorflow-2.15.0-cuda12.8.sif python3 -c "import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tensorflow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as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print(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tf.config.list_physical_devices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('GPU'))"</a:t>
            </a:r>
          </a:p>
          <a:p>
            <a:r>
              <a:rPr lang="en-US" sz="2400" dirty="0"/>
              <a:t>Environment variables:</a:t>
            </a:r>
          </a:p>
          <a:p>
            <a:pPr lvl="1"/>
            <a:r>
              <a:rPr lang="en-US" sz="2000" dirty="0"/>
              <a:t>Pass with --env or set inside the container.</a:t>
            </a:r>
          </a:p>
          <a:p>
            <a:r>
              <a:rPr lang="en-US" sz="2400" dirty="0"/>
              <a:t>Cache management:</a:t>
            </a:r>
          </a:p>
          <a:p>
            <a:pPr lvl="1"/>
            <a:r>
              <a:rPr lang="en-US" sz="2000" dirty="0" err="1"/>
              <a:t>apptainer</a:t>
            </a:r>
            <a:r>
              <a:rPr lang="en-US" sz="2000" dirty="0"/>
              <a:t> cache list and </a:t>
            </a:r>
            <a:r>
              <a:rPr lang="en-US" sz="2000" dirty="0" err="1"/>
              <a:t>apptainer</a:t>
            </a:r>
            <a:r>
              <a:rPr lang="en-US" sz="2000" dirty="0"/>
              <a:t> cache clean</a:t>
            </a:r>
          </a:p>
          <a:p>
            <a:r>
              <a:rPr lang="en-US" sz="2400" dirty="0"/>
              <a:t>Resource monitoring:</a:t>
            </a:r>
          </a:p>
          <a:p>
            <a:pPr lvl="1"/>
            <a:r>
              <a:rPr lang="en-US" sz="2000" dirty="0"/>
              <a:t>Use </a:t>
            </a:r>
            <a:r>
              <a:rPr lang="en-US" sz="2000" dirty="0" err="1"/>
              <a:t>htop</a:t>
            </a:r>
            <a:r>
              <a:rPr lang="en-US" sz="2000" dirty="0"/>
              <a:t>, </a:t>
            </a:r>
            <a:r>
              <a:rPr lang="en-US" sz="2000" dirty="0" err="1"/>
              <a:t>nvidia-smi</a:t>
            </a:r>
            <a:r>
              <a:rPr lang="en-US" sz="2000" dirty="0"/>
              <a:t>, or </a:t>
            </a:r>
            <a:r>
              <a:rPr lang="en-US" sz="2000" dirty="0" err="1"/>
              <a:t>squeue</a:t>
            </a:r>
            <a:r>
              <a:rPr lang="en-US" sz="2000" dirty="0"/>
              <a:t> to monitor jobs.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A0921-72A6-8DBE-DCB2-74DCC7EDB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22541254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06F67-8E56-602C-F0F8-52C628289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9A0E8-486C-AEBE-4B56-F97CB44A1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24485"/>
            <a:ext cx="10883747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Best Practices: Container Management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DE7D955-EBB0-6DF5-B6E8-A386F5660268}"/>
              </a:ext>
            </a:extLst>
          </p:cNvPr>
          <p:cNvSpPr txBox="1">
            <a:spLocks/>
          </p:cNvSpPr>
          <p:nvPr/>
        </p:nvSpPr>
        <p:spPr>
          <a:xfrm>
            <a:off x="980439" y="1797925"/>
            <a:ext cx="9926259" cy="4129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Version Control &amp; Tagging</a:t>
            </a:r>
          </a:p>
          <a:p>
            <a:pPr lvl="1"/>
            <a:r>
              <a:rPr lang="en-US" sz="2000" dirty="0"/>
              <a:t>Tag containers with specific versions (e.g., myimage:1.0.0, myimage:latest-cuda11.8).</a:t>
            </a:r>
          </a:p>
          <a:p>
            <a:pPr lvl="1"/>
            <a:r>
              <a:rPr lang="en-US" sz="2000" dirty="0"/>
              <a:t>Store definition files (.def, </a:t>
            </a:r>
            <a:r>
              <a:rPr lang="en-US" sz="2000" dirty="0" err="1"/>
              <a:t>Dockerfiles</a:t>
            </a:r>
            <a:r>
              <a:rPr lang="en-US" sz="2000" dirty="0"/>
              <a:t>) in version control (Git).</a:t>
            </a:r>
          </a:p>
          <a:p>
            <a:r>
              <a:rPr lang="en-US" sz="2400" dirty="0"/>
              <a:t>Data Management</a:t>
            </a:r>
          </a:p>
          <a:p>
            <a:pPr lvl="1"/>
            <a:r>
              <a:rPr lang="en-US" sz="2000" dirty="0"/>
              <a:t>Use bind mounts for large datasets to avoid including them in images.</a:t>
            </a:r>
          </a:p>
          <a:p>
            <a:pPr lvl="1"/>
            <a:r>
              <a:rPr lang="en-US" sz="2000" dirty="0"/>
              <a:t>Keep images small and focused on software environment.</a:t>
            </a:r>
          </a:p>
          <a:p>
            <a:r>
              <a:rPr lang="en-US" sz="2400" dirty="0"/>
              <a:t>Resource Allocation</a:t>
            </a:r>
          </a:p>
          <a:p>
            <a:pPr lvl="1"/>
            <a:r>
              <a:rPr lang="en-US" sz="2000" dirty="0"/>
              <a:t>Match container resource needs to SLURM (or other scheduler) requests.</a:t>
            </a:r>
          </a:p>
          <a:p>
            <a:pPr lvl="1"/>
            <a:r>
              <a:rPr lang="en-US" sz="2000" dirty="0"/>
              <a:t>Avoid over-subscribing resources.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6119B-271F-E511-8EFA-79307893B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35302179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10332525" y="6344475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136" name="Google Shape;136;p19"/>
          <p:cNvSpPr txBox="1"/>
          <p:nvPr/>
        </p:nvSpPr>
        <p:spPr>
          <a:xfrm>
            <a:off x="4496206" y="4730057"/>
            <a:ext cx="335941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Helvetica Neue"/>
                <a:ea typeface="Helvetica Neue"/>
                <a:cs typeface="Helvetica Neue"/>
                <a:sym typeface="Helvetica Neue"/>
              </a:rPr>
              <a:t>Any Questions</a:t>
            </a:r>
            <a:endParaRPr sz="32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" name="Graphic 4" descr="Questions with solid fill">
            <a:extLst>
              <a:ext uri="{FF2B5EF4-FFF2-40B4-BE49-F238E27FC236}">
                <a16:creationId xmlns:a16="http://schemas.microsoft.com/office/drawing/2014/main" id="{81316737-E39C-896D-10BE-E6C435DF9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39702" y="920745"/>
            <a:ext cx="4114800" cy="4114800"/>
          </a:xfrm>
          <a:prstGeom prst="rect">
            <a:avLst/>
          </a:prstGeom>
        </p:spPr>
      </p:pic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00DB599-B224-4128-8866-DED7524047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</p:spPr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lorful mountains and lake">
            <a:extLst>
              <a:ext uri="{FF2B5EF4-FFF2-40B4-BE49-F238E27FC236}">
                <a16:creationId xmlns:a16="http://schemas.microsoft.com/office/drawing/2014/main" id="{2E2F5D57-7FE2-85C9-6B2A-2A04A6F82D7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25000"/>
          </a:blip>
          <a:srcRect t="2526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DFF52A-02DF-E45E-EA2E-4E3D4EEBA71E}"/>
              </a:ext>
            </a:extLst>
          </p:cNvPr>
          <p:cNvSpPr txBox="1"/>
          <p:nvPr/>
        </p:nvSpPr>
        <p:spPr>
          <a:xfrm>
            <a:off x="2681844" y="168412"/>
            <a:ext cx="682831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Atkinson Hyperlegible" pitchFamily="2" charset="0"/>
              </a:rPr>
              <a:t>Meet the User Support Team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5AF1B0-D8A7-0C23-DE18-C13008317D1D}"/>
              </a:ext>
            </a:extLst>
          </p:cNvPr>
          <p:cNvGrpSpPr/>
          <p:nvPr/>
        </p:nvGrpSpPr>
        <p:grpSpPr>
          <a:xfrm>
            <a:off x="1311826" y="1056085"/>
            <a:ext cx="9568346" cy="4745824"/>
            <a:chOff x="1309718" y="1306154"/>
            <a:chExt cx="9568346" cy="4745824"/>
          </a:xfrm>
        </p:grpSpPr>
        <p:pic>
          <p:nvPicPr>
            <p:cNvPr id="3" name="Picture 2" descr="A person in a red blouse&#10;&#10;Description automatically generated">
              <a:extLst>
                <a:ext uri="{FF2B5EF4-FFF2-40B4-BE49-F238E27FC236}">
                  <a16:creationId xmlns:a16="http://schemas.microsoft.com/office/drawing/2014/main" id="{4A101CF4-716B-84EC-F577-523597663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9718" y="1374009"/>
              <a:ext cx="1529553" cy="1920834"/>
            </a:xfrm>
            <a:prstGeom prst="rect">
              <a:avLst/>
            </a:prstGeom>
          </p:spPr>
        </p:pic>
        <p:pic>
          <p:nvPicPr>
            <p:cNvPr id="7" name="Picture 6" descr="A person in a blue shirt and tie&#10;&#10;Description automatically generated">
              <a:extLst>
                <a:ext uri="{FF2B5EF4-FFF2-40B4-BE49-F238E27FC236}">
                  <a16:creationId xmlns:a16="http://schemas.microsoft.com/office/drawing/2014/main" id="{3C04B7E9-578E-C51B-0814-B5F6BD3EA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9188" r="13254" b="3616"/>
            <a:stretch/>
          </p:blipFill>
          <p:spPr>
            <a:xfrm>
              <a:off x="3987950" y="1367272"/>
              <a:ext cx="1529553" cy="1899826"/>
            </a:xfrm>
            <a:prstGeom prst="rect">
              <a:avLst/>
            </a:prstGeom>
          </p:spPr>
        </p:pic>
        <p:pic>
          <p:nvPicPr>
            <p:cNvPr id="9" name="Picture 8" descr="A person with glasses smiling&#10;&#10;Description automatically generated">
              <a:extLst>
                <a:ext uri="{FF2B5EF4-FFF2-40B4-BE49-F238E27FC236}">
                  <a16:creationId xmlns:a16="http://schemas.microsoft.com/office/drawing/2014/main" id="{6852E715-CC47-3DF4-05B8-B1BF1E9E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4260" t="2962" r="1259" b="6761"/>
            <a:stretch/>
          </p:blipFill>
          <p:spPr>
            <a:xfrm>
              <a:off x="6666182" y="1367272"/>
              <a:ext cx="1529554" cy="1882899"/>
            </a:xfrm>
            <a:prstGeom prst="rect">
              <a:avLst/>
            </a:prstGeom>
          </p:spPr>
        </p:pic>
        <p:pic>
          <p:nvPicPr>
            <p:cNvPr id="12" name="Picture 11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691C66EC-62C6-F6EA-56D2-E087FC072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9844" r="8704"/>
            <a:stretch/>
          </p:blipFill>
          <p:spPr>
            <a:xfrm>
              <a:off x="9344415" y="1306154"/>
              <a:ext cx="1533649" cy="1882899"/>
            </a:xfrm>
            <a:prstGeom prst="rect">
              <a:avLst/>
            </a:prstGeom>
          </p:spPr>
        </p:pic>
        <p:pic>
          <p:nvPicPr>
            <p:cNvPr id="14" name="Picture 13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73EF5283-2A79-97D5-CBC7-912DFCFD8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-765" t="12365" r="15595" b="7416"/>
            <a:stretch/>
          </p:blipFill>
          <p:spPr>
            <a:xfrm>
              <a:off x="1309718" y="4126860"/>
              <a:ext cx="1529553" cy="1920834"/>
            </a:xfrm>
            <a:prstGeom prst="rect">
              <a:avLst/>
            </a:prstGeom>
          </p:spPr>
        </p:pic>
        <p:pic>
          <p:nvPicPr>
            <p:cNvPr id="4" name="Picture 3" descr="A person in a white shirt and tie&#10;&#10;Description automatically generated">
              <a:extLst>
                <a:ext uri="{FF2B5EF4-FFF2-40B4-BE49-F238E27FC236}">
                  <a16:creationId xmlns:a16="http://schemas.microsoft.com/office/drawing/2014/main" id="{F66F9408-D192-FBB2-C8C1-668F7CE9E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12500" r="18782" b="13315"/>
            <a:stretch/>
          </p:blipFill>
          <p:spPr>
            <a:xfrm>
              <a:off x="3987950" y="4131144"/>
              <a:ext cx="1531057" cy="1920834"/>
            </a:xfrm>
            <a:prstGeom prst="rect">
              <a:avLst/>
            </a:prstGeom>
          </p:spPr>
        </p:pic>
        <p:pic>
          <p:nvPicPr>
            <p:cNvPr id="11" name="Picture 10" descr="A person standing on a boat in front of a city&#10;&#10;Description automatically generated">
              <a:extLst>
                <a:ext uri="{FF2B5EF4-FFF2-40B4-BE49-F238E27FC236}">
                  <a16:creationId xmlns:a16="http://schemas.microsoft.com/office/drawing/2014/main" id="{EB5E389A-3CEA-1F3E-CC10-45D4CF490A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5438" t="46837" r="25345" b="7410"/>
            <a:stretch/>
          </p:blipFill>
          <p:spPr>
            <a:xfrm>
              <a:off x="6664679" y="4131143"/>
              <a:ext cx="1531057" cy="1920835"/>
            </a:xfrm>
            <a:prstGeom prst="rect">
              <a:avLst/>
            </a:prstGeom>
          </p:spPr>
        </p:pic>
        <p:pic>
          <p:nvPicPr>
            <p:cNvPr id="15" name="Picture 14" descr="A person in a green dress&#10;&#10;Description automatically generated">
              <a:extLst>
                <a:ext uri="{FF2B5EF4-FFF2-40B4-BE49-F238E27FC236}">
                  <a16:creationId xmlns:a16="http://schemas.microsoft.com/office/drawing/2014/main" id="{94179150-44EA-3B36-4875-902F7EAB8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8123" r="17472" b="31871"/>
            <a:stretch/>
          </p:blipFill>
          <p:spPr>
            <a:xfrm>
              <a:off x="9344415" y="4131143"/>
              <a:ext cx="1529554" cy="1920835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9485A5C-4BC6-AA79-0C3E-7F1625A59597}"/>
              </a:ext>
            </a:extLst>
          </p:cNvPr>
          <p:cNvSpPr txBox="1"/>
          <p:nvPr/>
        </p:nvSpPr>
        <p:spPr>
          <a:xfrm>
            <a:off x="131182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Layla Freeborn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6B97E5-1C1E-8801-4F96-7D13AB97484B}"/>
              </a:ext>
            </a:extLst>
          </p:cNvPr>
          <p:cNvSpPr txBox="1"/>
          <p:nvPr/>
        </p:nvSpPr>
        <p:spPr>
          <a:xfrm>
            <a:off x="398855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Brandon Reyes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427A95-F58E-DBA5-EC1E-6702E1BAB917}"/>
              </a:ext>
            </a:extLst>
          </p:cNvPr>
          <p:cNvSpPr txBox="1"/>
          <p:nvPr/>
        </p:nvSpPr>
        <p:spPr>
          <a:xfrm>
            <a:off x="666528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Andy Monaghan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2D0BF9-A7F5-B626-6933-D066B9EB39F7}"/>
              </a:ext>
            </a:extLst>
          </p:cNvPr>
          <p:cNvSpPr txBox="1"/>
          <p:nvPr/>
        </p:nvSpPr>
        <p:spPr>
          <a:xfrm>
            <a:off x="934201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Michael Schneider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D132CE-2F6F-8C2F-D5C1-18C5946F0963}"/>
              </a:ext>
            </a:extLst>
          </p:cNvPr>
          <p:cNvSpPr txBox="1"/>
          <p:nvPr/>
        </p:nvSpPr>
        <p:spPr>
          <a:xfrm>
            <a:off x="1311825" y="5908817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John </a:t>
            </a:r>
          </a:p>
          <a:p>
            <a:pPr algn="ctr"/>
            <a:r>
              <a:rPr lang="en-US" dirty="0"/>
              <a:t>Reiland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9FC82C-B186-A84B-F605-F50B1CE77C35}"/>
              </a:ext>
            </a:extLst>
          </p:cNvPr>
          <p:cNvSpPr txBox="1"/>
          <p:nvPr/>
        </p:nvSpPr>
        <p:spPr>
          <a:xfrm>
            <a:off x="3988555" y="593082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Dylan Gottlieb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D56D2D-CCF6-D778-D7B2-87FF81C1DA27}"/>
              </a:ext>
            </a:extLst>
          </p:cNvPr>
          <p:cNvSpPr txBox="1"/>
          <p:nvPr/>
        </p:nvSpPr>
        <p:spPr>
          <a:xfrm>
            <a:off x="6665285" y="5908816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Mohal Khandelwal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D58B31-9795-35E1-0571-74DD68451E2B}"/>
              </a:ext>
            </a:extLst>
          </p:cNvPr>
          <p:cNvSpPr txBox="1"/>
          <p:nvPr/>
        </p:nvSpPr>
        <p:spPr>
          <a:xfrm>
            <a:off x="9350619" y="590932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Ragan </a:t>
            </a:r>
          </a:p>
          <a:p>
            <a:pPr algn="ctr"/>
            <a:r>
              <a:rPr lang="en-US" dirty="0"/>
              <a:t>Lee</a:t>
            </a:r>
          </a:p>
        </p:txBody>
      </p:sp>
      <p:pic>
        <p:nvPicPr>
          <p:cNvPr id="26" name="Picture 2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F93EF16-959D-057F-FB84-D16A800238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8955" y="111440"/>
            <a:ext cx="2007576" cy="39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1853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 dirty="0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Overview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DA88744-9F33-89AA-81CB-71BE6F157C5F}"/>
              </a:ext>
            </a:extLst>
          </p:cNvPr>
          <p:cNvSpPr txBox="1">
            <a:spLocks/>
          </p:cNvSpPr>
          <p:nvPr/>
        </p:nvSpPr>
        <p:spPr>
          <a:xfrm>
            <a:off x="980440" y="1797925"/>
            <a:ext cx="10652760" cy="4054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Goals:</a:t>
            </a:r>
          </a:p>
          <a:p>
            <a:pPr lvl="1"/>
            <a:r>
              <a:rPr lang="en-US" sz="2000" dirty="0"/>
              <a:t>Understand containerization in HPC context</a:t>
            </a:r>
          </a:p>
          <a:p>
            <a:pPr lvl="1"/>
            <a:r>
              <a:rPr lang="en-US" sz="2000" dirty="0"/>
              <a:t>Learn </a:t>
            </a:r>
            <a:r>
              <a:rPr lang="en-US" sz="2000" dirty="0" err="1"/>
              <a:t>Apptainer</a:t>
            </a:r>
            <a:r>
              <a:rPr lang="en-US" sz="2000" dirty="0"/>
              <a:t> for ML workloads</a:t>
            </a:r>
          </a:p>
          <a:p>
            <a:pPr lvl="1"/>
            <a:r>
              <a:rPr lang="en-US" sz="2000" dirty="0"/>
              <a:t>Run TensorFlow and </a:t>
            </a:r>
            <a:r>
              <a:rPr lang="en-US" sz="2000" dirty="0" err="1"/>
              <a:t>PyTorch</a:t>
            </a:r>
            <a:r>
              <a:rPr lang="en-US" sz="2000" dirty="0"/>
              <a:t> containers</a:t>
            </a:r>
          </a:p>
          <a:p>
            <a:pPr lvl="1"/>
            <a:r>
              <a:rPr lang="en-US" sz="2000" dirty="0"/>
              <a:t>Submit jobs with SLURM</a:t>
            </a:r>
          </a:p>
          <a:p>
            <a:r>
              <a:rPr lang="en-US" sz="2400" dirty="0"/>
              <a:t>Agenda:</a:t>
            </a:r>
          </a:p>
          <a:p>
            <a:pPr lvl="1"/>
            <a:r>
              <a:rPr lang="en-US" sz="2000" dirty="0"/>
              <a:t>Intro to containers</a:t>
            </a:r>
          </a:p>
          <a:p>
            <a:pPr lvl="1"/>
            <a:r>
              <a:rPr lang="en-US" sz="2000" dirty="0" err="1"/>
              <a:t>Apptainer</a:t>
            </a:r>
            <a:r>
              <a:rPr lang="en-US" sz="2000" dirty="0"/>
              <a:t> deep-dive</a:t>
            </a:r>
          </a:p>
          <a:p>
            <a:pPr lvl="1"/>
            <a:r>
              <a:rPr lang="en-US" sz="2000" dirty="0"/>
              <a:t>TensorFlow &amp; </a:t>
            </a:r>
            <a:r>
              <a:rPr lang="en-US" sz="2000" dirty="0" err="1"/>
              <a:t>PyTorch</a:t>
            </a:r>
            <a:r>
              <a:rPr lang="en-US" sz="2000" dirty="0"/>
              <a:t> demos</a:t>
            </a:r>
          </a:p>
          <a:p>
            <a:pPr lvl="1"/>
            <a:r>
              <a:rPr lang="en-US" sz="2000" dirty="0"/>
              <a:t>SLURM integration</a:t>
            </a:r>
          </a:p>
          <a:p>
            <a:pPr lvl="1"/>
            <a:r>
              <a:rPr lang="en-US" sz="2000" dirty="0"/>
              <a:t>Best practices &amp; troubleshooting tips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92AB15-6456-2D02-6351-2472003A1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15D0E-5E41-C6A1-4D42-5756B511F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Why Containers for ML in HPC?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B0B299D-152B-A66E-9171-074A5DF35C3F}"/>
              </a:ext>
            </a:extLst>
          </p:cNvPr>
          <p:cNvSpPr txBox="1">
            <a:spLocks/>
          </p:cNvSpPr>
          <p:nvPr/>
        </p:nvSpPr>
        <p:spPr>
          <a:xfrm>
            <a:off x="980440" y="1797925"/>
            <a:ext cx="10652760" cy="405462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Dependency Management</a:t>
            </a:r>
            <a:endParaRPr lang="en-US" dirty="0"/>
          </a:p>
          <a:p>
            <a:pPr lvl="1"/>
            <a:r>
              <a:rPr lang="en-US" dirty="0"/>
              <a:t>Package complex ML software stacks with all dependencies.</a:t>
            </a:r>
          </a:p>
          <a:p>
            <a:pPr lvl="1"/>
            <a:r>
              <a:rPr lang="en-US" dirty="0"/>
              <a:t>Resolve version conflicts and avoid "dependency hell."</a:t>
            </a:r>
          </a:p>
          <a:p>
            <a:r>
              <a:rPr lang="en-US" b="1" dirty="0"/>
              <a:t>Portability</a:t>
            </a:r>
          </a:p>
          <a:p>
            <a:pPr lvl="1"/>
            <a:r>
              <a:rPr lang="en-US" dirty="0"/>
              <a:t>Run the same environment across different HPC systems, local machines, or cloud platforms.</a:t>
            </a:r>
          </a:p>
          <a:p>
            <a:pPr lvl="1"/>
            <a:r>
              <a:rPr lang="en-US" dirty="0"/>
              <a:t>"Build once, run anywhere." </a:t>
            </a:r>
          </a:p>
          <a:p>
            <a:r>
              <a:rPr lang="en-US" b="1" dirty="0"/>
              <a:t>Scalability</a:t>
            </a:r>
          </a:p>
          <a:p>
            <a:pPr lvl="1"/>
            <a:r>
              <a:rPr lang="en-US" dirty="0"/>
              <a:t>Easily scale workloads from a laptop to thousands of nodes.</a:t>
            </a:r>
          </a:p>
          <a:p>
            <a:pPr lvl="1"/>
            <a:r>
              <a:rPr lang="en-US" dirty="0"/>
              <a:t>Integrate seamlessly with schedulers like SLURM for large ML jobs.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E53ED-861E-9A67-BB22-795985C2C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2718193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A5DB24-DC36-86ED-055A-4D74A7ACC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D46D6-56A5-5AD1-D8E6-60FF338BD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Why Containers for ML in HPC? (cont.)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D44E8FB-CC47-C8A5-9CE0-77F41495B480}"/>
              </a:ext>
            </a:extLst>
          </p:cNvPr>
          <p:cNvSpPr txBox="1">
            <a:spLocks/>
          </p:cNvSpPr>
          <p:nvPr/>
        </p:nvSpPr>
        <p:spPr>
          <a:xfrm>
            <a:off x="980440" y="1797925"/>
            <a:ext cx="10373360" cy="4054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Reproducibility</a:t>
            </a:r>
          </a:p>
          <a:p>
            <a:pPr lvl="1"/>
            <a:r>
              <a:rPr lang="en-US" dirty="0"/>
              <a:t>Capture the exact software environment for consistent, repeatable results.</a:t>
            </a:r>
          </a:p>
          <a:p>
            <a:r>
              <a:rPr lang="en-US" b="1" dirty="0"/>
              <a:t>Performance</a:t>
            </a:r>
          </a:p>
          <a:p>
            <a:pPr lvl="1"/>
            <a:r>
              <a:rPr lang="en-US" dirty="0"/>
              <a:t>Near-native speed with minimal overhead; direct access to GPUs and high-speed interconnects.</a:t>
            </a:r>
          </a:p>
          <a:p>
            <a:pPr lvl="1"/>
            <a:r>
              <a:rPr lang="en-US" dirty="0"/>
              <a:t>Optimized images can boost job throughput and resource utilization.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540A4-B16E-196E-D786-C166BBDB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312208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D5CCC-21BD-3392-D538-00DD8E867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22891-BE0F-308A-E37D-5A81E5112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275" y="2450741"/>
            <a:ext cx="7578687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Containerization Concepts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50D65-A962-CDC2-8C2A-7C5526571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1434701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68923B-F819-9631-E640-5E4435116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5083F-1BC8-57D9-2867-4F805106A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a container?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01E13A4-A82B-9EE1-EC83-D112EB0B8974}"/>
              </a:ext>
            </a:extLst>
          </p:cNvPr>
          <p:cNvSpPr txBox="1">
            <a:spLocks/>
          </p:cNvSpPr>
          <p:nvPr/>
        </p:nvSpPr>
        <p:spPr>
          <a:xfrm>
            <a:off x="980439" y="1797925"/>
            <a:ext cx="10157613" cy="4173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 isolated, encapsulated user-space instance.</a:t>
            </a:r>
          </a:p>
          <a:p>
            <a:r>
              <a:rPr lang="en-US" dirty="0"/>
              <a:t>Runs on a shared OS kernel but has its own:</a:t>
            </a:r>
          </a:p>
          <a:p>
            <a:pPr lvl="1"/>
            <a:r>
              <a:rPr lang="en-US" dirty="0"/>
              <a:t>Filesystem</a:t>
            </a:r>
          </a:p>
          <a:p>
            <a:pPr lvl="1"/>
            <a:r>
              <a:rPr lang="en-US" dirty="0"/>
              <a:t>Processes</a:t>
            </a:r>
          </a:p>
          <a:p>
            <a:pPr lvl="1"/>
            <a:r>
              <a:rPr lang="en-US" dirty="0"/>
              <a:t>Network interfaces (can be configured)</a:t>
            </a:r>
          </a:p>
          <a:p>
            <a:r>
              <a:rPr lang="en-US" dirty="0"/>
              <a:t>Container Image: A self-contained read-only file (or files) used to run the packaged application</a:t>
            </a:r>
          </a:p>
          <a:p>
            <a:r>
              <a:rPr lang="en-US" dirty="0"/>
              <a:t>Container: A running instance of a container image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D5DC6-FFD2-D6EC-1909-6AD1E2545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</p:spTree>
    <p:extLst>
      <p:ext uri="{BB962C8B-B14F-4D97-AF65-F5344CB8AC3E}">
        <p14:creationId xmlns:p14="http://schemas.microsoft.com/office/powerpoint/2010/main" val="4229224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D97F6-D4A5-B6DB-B987-49E2411FF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9A526-E028-87B4-2DDB-F493177B3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Containers vs. Virtual Machines (VMs)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16107E-CF21-1E9E-4B23-AA6456DD0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10/1/2025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BCB9A40-A1E7-FA8A-ED1C-4726A5140B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4158277"/>
              </p:ext>
            </p:extLst>
          </p:nvPr>
        </p:nvGraphicFramePr>
        <p:xfrm>
          <a:off x="1393051" y="1507369"/>
          <a:ext cx="9405898" cy="46358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845054">
                  <a:extLst>
                    <a:ext uri="{9D8B030D-6E8A-4147-A177-3AD203B41FA5}">
                      <a16:colId xmlns:a16="http://schemas.microsoft.com/office/drawing/2014/main" val="1844046474"/>
                    </a:ext>
                  </a:extLst>
                </a:gridCol>
                <a:gridCol w="3235528">
                  <a:extLst>
                    <a:ext uri="{9D8B030D-6E8A-4147-A177-3AD203B41FA5}">
                      <a16:colId xmlns:a16="http://schemas.microsoft.com/office/drawing/2014/main" val="384893460"/>
                    </a:ext>
                  </a:extLst>
                </a:gridCol>
                <a:gridCol w="3325316">
                  <a:extLst>
                    <a:ext uri="{9D8B030D-6E8A-4147-A177-3AD203B41FA5}">
                      <a16:colId xmlns:a16="http://schemas.microsoft.com/office/drawing/2014/main" val="2502053756"/>
                    </a:ext>
                  </a:extLst>
                </a:gridCol>
              </a:tblGrid>
              <a:tr h="511051">
                <a:tc>
                  <a:txBody>
                    <a:bodyPr/>
                    <a:lstStyle/>
                    <a:p>
                      <a:r>
                        <a:rPr lang="en-US" b="1" dirty="0"/>
                        <a:t>Feature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Virtual Machine (VMs)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Containers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20264032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r>
                        <a:rPr lang="en-US" b="1" dirty="0"/>
                        <a:t>Isolation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1050"/>
                        </a:spcAft>
                        <a:buNone/>
                      </a:pPr>
                      <a:r>
                        <a:rPr lang="en-US" dirty="0">
                          <a:effectLst/>
                        </a:rPr>
                        <a:t>Full (hardware/emulated)</a:t>
                      </a:r>
                    </a:p>
                  </a:txBody>
                  <a:tcPr marL="76200" marR="7620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1050"/>
                        </a:spcAft>
                        <a:buNone/>
                      </a:pPr>
                      <a:r>
                        <a:rPr lang="en-US" dirty="0">
                          <a:effectLst/>
                        </a:rPr>
                        <a:t>Process/user-space</a:t>
                      </a:r>
                    </a:p>
                  </a:txBody>
                  <a:tcPr marL="76200" marR="7620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05530054"/>
                  </a:ext>
                </a:extLst>
              </a:tr>
              <a:tr h="511051">
                <a:tc>
                  <a:txBody>
                    <a:bodyPr/>
                    <a:lstStyle/>
                    <a:p>
                      <a:r>
                        <a:rPr lang="en-US" b="1" dirty="0"/>
                        <a:t>Guest 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1050"/>
                        </a:spcAft>
                        <a:buNone/>
                      </a:pPr>
                      <a:r>
                        <a:rPr lang="en-US" dirty="0">
                          <a:effectLst/>
                        </a:rPr>
                        <a:t>Full OS per VS</a:t>
                      </a:r>
                    </a:p>
                  </a:txBody>
                  <a:tcPr marL="76200" marR="7620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1050"/>
                        </a:spcAft>
                        <a:buNone/>
                      </a:pPr>
                      <a:r>
                        <a:rPr lang="en-US" dirty="0">
                          <a:effectLst/>
                        </a:rPr>
                        <a:t>Shares host OS kernel</a:t>
                      </a:r>
                    </a:p>
                  </a:txBody>
                  <a:tcPr marL="76200" marR="7620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98246660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r>
                        <a:rPr lang="en-US" b="1" dirty="0"/>
                        <a:t>Setup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Slow (minutes)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Fast (seconds)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3195067"/>
                  </a:ext>
                </a:extLst>
              </a:tr>
              <a:tr h="585555">
                <a:tc>
                  <a:txBody>
                    <a:bodyPr/>
                    <a:lstStyle/>
                    <a:p>
                      <a:pPr rtl="0">
                        <a:spcAft>
                          <a:spcPts val="1050"/>
                        </a:spcAft>
                        <a:buNone/>
                      </a:pPr>
                      <a:r>
                        <a:rPr lang="en-US" b="1" dirty="0">
                          <a:effectLst/>
                        </a:rPr>
                        <a:t>Resource Use</a:t>
                      </a:r>
                    </a:p>
                  </a:txBody>
                  <a:tcPr marL="76200" marR="7620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1050"/>
                        </a:spcAft>
                        <a:buNone/>
                      </a:pPr>
                      <a:r>
                        <a:rPr lang="en-US" dirty="0">
                          <a:effectLst/>
                        </a:rPr>
                        <a:t>Heavy (more RAM/CPU)</a:t>
                      </a:r>
                    </a:p>
                  </a:txBody>
                  <a:tcPr marL="76200" marR="7620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1050"/>
                        </a:spcAft>
                        <a:buNone/>
                      </a:pPr>
                      <a:r>
                        <a:rPr lang="en-US" dirty="0">
                          <a:effectLst/>
                        </a:rPr>
                        <a:t>Lightweight (minimal overhead)</a:t>
                      </a:r>
                    </a:p>
                  </a:txBody>
                  <a:tcPr marL="76200" marR="7620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69257572"/>
                  </a:ext>
                </a:extLst>
              </a:tr>
              <a:tr h="851744">
                <a:tc>
                  <a:txBody>
                    <a:bodyPr/>
                    <a:lstStyle/>
                    <a:p>
                      <a:r>
                        <a:rPr lang="en-US" b="1" dirty="0"/>
                        <a:t>Portability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1050"/>
                        </a:spcAft>
                        <a:buNone/>
                      </a:pPr>
                      <a:r>
                        <a:rPr lang="en-US" dirty="0">
                          <a:effectLst/>
                        </a:rPr>
                        <a:t>Hypervisor-dependent</a:t>
                      </a:r>
                    </a:p>
                  </a:txBody>
                  <a:tcPr marL="76200" marR="7620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1050"/>
                        </a:spcAft>
                        <a:buNone/>
                      </a:pPr>
                      <a:r>
                        <a:rPr lang="en-US" dirty="0">
                          <a:effectLst/>
                        </a:rPr>
                        <a:t>Build once, run anywhere</a:t>
                      </a:r>
                    </a:p>
                  </a:txBody>
                  <a:tcPr marL="76200" marR="7620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4701912"/>
                  </a:ext>
                </a:extLst>
              </a:tr>
              <a:tr h="851744">
                <a:tc>
                  <a:txBody>
                    <a:bodyPr/>
                    <a:lstStyle/>
                    <a:p>
                      <a:r>
                        <a:rPr lang="en-US" b="1" dirty="0"/>
                        <a:t>Use case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Legacy apps, OS-level isolation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ML, microservices, HPC, CI/CD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27534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1601861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29953</TotalTime>
  <Words>2215</Words>
  <Application>Microsoft Office PowerPoint</Application>
  <PresentationFormat>Widescreen</PresentationFormat>
  <Paragraphs>330</Paragraphs>
  <Slides>30</Slides>
  <Notes>30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41" baseType="lpstr">
      <vt:lpstr>Aptos</vt:lpstr>
      <vt:lpstr>Aptos Display</vt:lpstr>
      <vt:lpstr>Arial</vt:lpstr>
      <vt:lpstr>Atkinson Hyperlegible</vt:lpstr>
      <vt:lpstr>Calibri</vt:lpstr>
      <vt:lpstr>Century Gothic</vt:lpstr>
      <vt:lpstr>Courier New</vt:lpstr>
      <vt:lpstr>Helvetica Neue</vt:lpstr>
      <vt:lpstr>Monaco</vt:lpstr>
      <vt:lpstr>CUB Content </vt:lpstr>
      <vt:lpstr>Custom Design</vt:lpstr>
      <vt:lpstr>Applied Containerization for Machine Learning in HPC</vt:lpstr>
      <vt:lpstr>Applied Containerization for Machine Learning in HPC</vt:lpstr>
      <vt:lpstr>PowerPoint Presentation</vt:lpstr>
      <vt:lpstr>Overview</vt:lpstr>
      <vt:lpstr>Why Containers for ML in HPC?</vt:lpstr>
      <vt:lpstr>Why Containers for ML in HPC? (cont.)</vt:lpstr>
      <vt:lpstr>Containerization Concepts</vt:lpstr>
      <vt:lpstr>What is a container?</vt:lpstr>
      <vt:lpstr>Containers vs. Virtual Machines (VMs)</vt:lpstr>
      <vt:lpstr>Key Components</vt:lpstr>
      <vt:lpstr>Key Components (cont.)</vt:lpstr>
      <vt:lpstr>Apptainer (formerly Singularity)</vt:lpstr>
      <vt:lpstr>Apptainer Definition Files</vt:lpstr>
      <vt:lpstr>Working with Apptainer on CURC</vt:lpstr>
      <vt:lpstr>Working with Apptainer on CURC</vt:lpstr>
      <vt:lpstr>Useful Commands</vt:lpstr>
      <vt:lpstr>Using images from a pre-built container</vt:lpstr>
      <vt:lpstr>Getting Started with TensorFlow</vt:lpstr>
      <vt:lpstr>Getting Started with TensorFlow</vt:lpstr>
      <vt:lpstr>Binding Paths &amp; Running TF Script</vt:lpstr>
      <vt:lpstr>Sample TensorFlow Script</vt:lpstr>
      <vt:lpstr>Access container interactively</vt:lpstr>
      <vt:lpstr>SLURM Integration</vt:lpstr>
      <vt:lpstr>Getting Started with PyTorch</vt:lpstr>
      <vt:lpstr>Run PyTorch Container</vt:lpstr>
      <vt:lpstr>Sample PyTorch script</vt:lpstr>
      <vt:lpstr>Troubleshooting Common Issues</vt:lpstr>
      <vt:lpstr>Best Practices: Container Management</vt:lpstr>
      <vt:lpstr>PowerPoint Presentation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Mohal Khandelwal</cp:lastModifiedBy>
  <cp:revision>105</cp:revision>
  <dcterms:created xsi:type="dcterms:W3CDTF">2023-01-13T17:07:22Z</dcterms:created>
  <dcterms:modified xsi:type="dcterms:W3CDTF">2025-10-21T15:15:36Z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